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0" r:id="rId6"/>
    <p:sldId id="9686" r:id="rId7"/>
    <p:sldId id="9693" r:id="rId8"/>
    <p:sldId id="9695" r:id="rId9"/>
    <p:sldId id="9698" r:id="rId10"/>
    <p:sldId id="9696" r:id="rId11"/>
    <p:sldId id="968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61" autoAdjust="0"/>
  </p:normalViewPr>
  <p:slideViewPr>
    <p:cSldViewPr snapToGrid="0">
      <p:cViewPr varScale="1">
        <p:scale>
          <a:sx n="114" d="100"/>
          <a:sy n="114" d="100"/>
        </p:scale>
        <p:origin x="6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3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31CD1A-82AD-4ECB-AA5B-A43C1F35135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6D527B-D071-414F-9F4F-4536938E000B}">
      <dgm:prSet/>
      <dgm:spPr/>
      <dgm:t>
        <a:bodyPr/>
        <a:lstStyle/>
        <a:p>
          <a:r>
            <a:rPr lang="en-US" b="1"/>
            <a:t>What is Digital Transformation?</a:t>
          </a:r>
          <a:r>
            <a:rPr lang="en-US"/>
            <a:t> </a:t>
          </a:r>
        </a:p>
      </dgm:t>
    </dgm:pt>
    <dgm:pt modelId="{8EBC3E5A-B00A-4785-817C-978BB079797B}" type="parTrans" cxnId="{8465E2F5-81DD-4533-9D98-029A8650D27F}">
      <dgm:prSet/>
      <dgm:spPr/>
      <dgm:t>
        <a:bodyPr/>
        <a:lstStyle/>
        <a:p>
          <a:endParaRPr lang="en-US"/>
        </a:p>
      </dgm:t>
    </dgm:pt>
    <dgm:pt modelId="{3F12BF87-85DF-4520-B39D-75F9871FBF6A}" type="sibTrans" cxnId="{8465E2F5-81DD-4533-9D98-029A8650D27F}">
      <dgm:prSet/>
      <dgm:spPr/>
      <dgm:t>
        <a:bodyPr/>
        <a:lstStyle/>
        <a:p>
          <a:endParaRPr lang="en-US"/>
        </a:p>
      </dgm:t>
    </dgm:pt>
    <dgm:pt modelId="{F2FF6BA2-A098-4DA1-A569-0420D6C9472E}">
      <dgm:prSet/>
      <dgm:spPr/>
      <dgm:t>
        <a:bodyPr/>
        <a:lstStyle/>
        <a:p>
          <a:r>
            <a:rPr lang="en-US"/>
            <a:t>Digital transformation refers to the integration of digital technologies into all areas of business and society, fundamentally changing how organizations operate and deliver value to customers/citizens. It encompasses the use of technology to improve processes, drive innovation, and create new business models.</a:t>
          </a:r>
        </a:p>
      </dgm:t>
    </dgm:pt>
    <dgm:pt modelId="{43E89D14-FE0E-4608-A2E6-A66A7CD661CD}" type="parTrans" cxnId="{50C996C0-BD52-4787-8D8E-55396C50A7C9}">
      <dgm:prSet/>
      <dgm:spPr/>
      <dgm:t>
        <a:bodyPr/>
        <a:lstStyle/>
        <a:p>
          <a:endParaRPr lang="en-US"/>
        </a:p>
      </dgm:t>
    </dgm:pt>
    <dgm:pt modelId="{411C0C16-2554-451C-A9E2-05606743B63B}" type="sibTrans" cxnId="{50C996C0-BD52-4787-8D8E-55396C50A7C9}">
      <dgm:prSet/>
      <dgm:spPr/>
      <dgm:t>
        <a:bodyPr/>
        <a:lstStyle/>
        <a:p>
          <a:endParaRPr lang="en-US"/>
        </a:p>
      </dgm:t>
    </dgm:pt>
    <dgm:pt modelId="{9160AD4F-37ED-4F35-9089-F3C93F7525ED}">
      <dgm:prSet/>
      <dgm:spPr/>
      <dgm:t>
        <a:bodyPr/>
        <a:lstStyle/>
        <a:p>
          <a:r>
            <a:rPr lang="en-US" b="1" dirty="0"/>
            <a:t>Why does it matter in SIDS?</a:t>
          </a:r>
          <a:r>
            <a:rPr lang="en-US" dirty="0"/>
            <a:t> </a:t>
          </a:r>
        </a:p>
      </dgm:t>
    </dgm:pt>
    <dgm:pt modelId="{8EBA8B8F-280C-4693-AF44-5CA5DEDDF02B}" type="parTrans" cxnId="{37A00738-A418-4747-A53B-1EDE4D6D21E8}">
      <dgm:prSet/>
      <dgm:spPr/>
      <dgm:t>
        <a:bodyPr/>
        <a:lstStyle/>
        <a:p>
          <a:endParaRPr lang="en-US"/>
        </a:p>
      </dgm:t>
    </dgm:pt>
    <dgm:pt modelId="{5EC0AC5D-1CEF-44BF-9865-0636877B918C}" type="sibTrans" cxnId="{37A00738-A418-4747-A53B-1EDE4D6D21E8}">
      <dgm:prSet/>
      <dgm:spPr/>
      <dgm:t>
        <a:bodyPr/>
        <a:lstStyle/>
        <a:p>
          <a:endParaRPr lang="en-US"/>
        </a:p>
      </dgm:t>
    </dgm:pt>
    <dgm:pt modelId="{77D62FB8-F510-4528-9645-1BFAD1C94555}">
      <dgm:prSet/>
      <dgm:spPr/>
      <dgm:t>
        <a:bodyPr/>
        <a:lstStyle/>
        <a:p>
          <a:r>
            <a:rPr lang="en-US" dirty="0"/>
            <a:t>Small economies, isolated markets = unique challenges</a:t>
          </a:r>
        </a:p>
      </dgm:t>
    </dgm:pt>
    <dgm:pt modelId="{9AB8B0A1-FEE1-412D-A452-450F08BDFE44}" type="parTrans" cxnId="{EE4E06D2-F7E2-4255-8EE8-EF63C4CCE613}">
      <dgm:prSet/>
      <dgm:spPr/>
      <dgm:t>
        <a:bodyPr/>
        <a:lstStyle/>
        <a:p>
          <a:endParaRPr lang="en-US"/>
        </a:p>
      </dgm:t>
    </dgm:pt>
    <dgm:pt modelId="{F2A252F6-7849-4171-84C6-8A5AD4FCEF8F}" type="sibTrans" cxnId="{EE4E06D2-F7E2-4255-8EE8-EF63C4CCE613}">
      <dgm:prSet/>
      <dgm:spPr/>
      <dgm:t>
        <a:bodyPr/>
        <a:lstStyle/>
        <a:p>
          <a:endParaRPr lang="en-US"/>
        </a:p>
      </dgm:t>
    </dgm:pt>
    <dgm:pt modelId="{6703B891-D677-BC48-B67C-8B32A43C63DA}">
      <dgm:prSet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US"/>
            <a:t>Digital tools enable:</a:t>
          </a:r>
          <a:endParaRPr lang="en-CO"/>
        </a:p>
      </dgm:t>
    </dgm:pt>
    <dgm:pt modelId="{4A0D9E04-A178-854D-8492-1622DA8A9A5D}" type="parTrans" cxnId="{D8977699-3CBD-8948-8AD5-0B7E9779E38B}">
      <dgm:prSet/>
      <dgm:spPr/>
      <dgm:t>
        <a:bodyPr/>
        <a:lstStyle/>
        <a:p>
          <a:endParaRPr lang="en-US"/>
        </a:p>
      </dgm:t>
    </dgm:pt>
    <dgm:pt modelId="{85D7EB20-097C-4B41-9BB0-5B4546F5F7CA}" type="sibTrans" cxnId="{D8977699-3CBD-8948-8AD5-0B7E9779E38B}">
      <dgm:prSet/>
      <dgm:spPr/>
      <dgm:t>
        <a:bodyPr/>
        <a:lstStyle/>
        <a:p>
          <a:endParaRPr lang="en-US"/>
        </a:p>
      </dgm:t>
    </dgm:pt>
    <dgm:pt modelId="{978FF602-E0AB-DC49-BD57-F99B48379E34}">
      <dgm:prSet/>
      <dgm:spPr/>
      <dgm:t>
        <a:bodyPr/>
        <a:lstStyle/>
        <a:p>
          <a:pPr>
            <a:buSzPts val="1000"/>
            <a:buFont typeface="Courier New" panose="02070309020205020404" pitchFamily="49" charset="0"/>
            <a:buChar char="o"/>
          </a:pPr>
          <a:r>
            <a:rPr lang="en-US"/>
            <a:t>Economic diversification</a:t>
          </a:r>
          <a:endParaRPr lang="en-CO"/>
        </a:p>
      </dgm:t>
    </dgm:pt>
    <dgm:pt modelId="{F539B31F-07F4-A945-8D8B-490DAEB8B2BD}" type="parTrans" cxnId="{F5CE6788-E2E6-7D46-BF55-2633C2F42FDF}">
      <dgm:prSet/>
      <dgm:spPr/>
      <dgm:t>
        <a:bodyPr/>
        <a:lstStyle/>
        <a:p>
          <a:endParaRPr lang="en-US"/>
        </a:p>
      </dgm:t>
    </dgm:pt>
    <dgm:pt modelId="{FD32667A-53E6-A843-973A-0BDB409B27C3}" type="sibTrans" cxnId="{F5CE6788-E2E6-7D46-BF55-2633C2F42FDF}">
      <dgm:prSet/>
      <dgm:spPr/>
      <dgm:t>
        <a:bodyPr/>
        <a:lstStyle/>
        <a:p>
          <a:endParaRPr lang="en-US"/>
        </a:p>
      </dgm:t>
    </dgm:pt>
    <dgm:pt modelId="{3F2FCD80-5B19-D343-A6FB-7610DE8D9F16}">
      <dgm:prSet/>
      <dgm:spPr/>
      <dgm:t>
        <a:bodyPr/>
        <a:lstStyle/>
        <a:p>
          <a:pPr>
            <a:buSzPts val="1000"/>
            <a:buFont typeface="Courier New" panose="02070309020205020404" pitchFamily="49" charset="0"/>
            <a:buChar char="o"/>
          </a:pPr>
          <a:r>
            <a:rPr lang="en-US"/>
            <a:t>Expanded trade and connectivity</a:t>
          </a:r>
          <a:endParaRPr lang="en-CO"/>
        </a:p>
      </dgm:t>
    </dgm:pt>
    <dgm:pt modelId="{A8A40783-0F36-3448-A873-59E1D2B7EDC3}" type="parTrans" cxnId="{C0DA1A67-EEC2-D346-8177-DEC4D7E60C8E}">
      <dgm:prSet/>
      <dgm:spPr/>
      <dgm:t>
        <a:bodyPr/>
        <a:lstStyle/>
        <a:p>
          <a:endParaRPr lang="en-US"/>
        </a:p>
      </dgm:t>
    </dgm:pt>
    <dgm:pt modelId="{197F0274-740C-5642-B7DF-11556AD27964}" type="sibTrans" cxnId="{C0DA1A67-EEC2-D346-8177-DEC4D7E60C8E}">
      <dgm:prSet/>
      <dgm:spPr/>
      <dgm:t>
        <a:bodyPr/>
        <a:lstStyle/>
        <a:p>
          <a:endParaRPr lang="en-US"/>
        </a:p>
      </dgm:t>
    </dgm:pt>
    <dgm:pt modelId="{7D5CC519-1D2D-7946-B873-0D7AF70A9355}">
      <dgm:prSet/>
      <dgm:spPr/>
      <dgm:t>
        <a:bodyPr/>
        <a:lstStyle/>
        <a:p>
          <a:pPr>
            <a:buSzPts val="1000"/>
            <a:buFont typeface="Courier New" panose="02070309020205020404" pitchFamily="49" charset="0"/>
            <a:buChar char="o"/>
          </a:pPr>
          <a:r>
            <a:rPr lang="en-US"/>
            <a:t>Improved access to healthcare, education, finance</a:t>
          </a:r>
          <a:endParaRPr lang="en-CO"/>
        </a:p>
      </dgm:t>
    </dgm:pt>
    <dgm:pt modelId="{41A4B3C3-BB0B-9040-B1B4-CB51EA37CEB4}" type="parTrans" cxnId="{E106AC4F-2ECB-FB40-A583-8683F784B127}">
      <dgm:prSet/>
      <dgm:spPr/>
      <dgm:t>
        <a:bodyPr/>
        <a:lstStyle/>
        <a:p>
          <a:endParaRPr lang="en-US"/>
        </a:p>
      </dgm:t>
    </dgm:pt>
    <dgm:pt modelId="{481A66B2-6309-4E40-9D81-818CA2F52493}" type="sibTrans" cxnId="{E106AC4F-2ECB-FB40-A583-8683F784B127}">
      <dgm:prSet/>
      <dgm:spPr/>
      <dgm:t>
        <a:bodyPr/>
        <a:lstStyle/>
        <a:p>
          <a:endParaRPr lang="en-US"/>
        </a:p>
      </dgm:t>
    </dgm:pt>
    <dgm:pt modelId="{7775A9F7-74AE-0547-975F-EACE40558991}">
      <dgm:prSet/>
      <dgm:spPr/>
      <dgm:t>
        <a:bodyPr/>
        <a:lstStyle/>
        <a:p>
          <a:pPr>
            <a:buSzPts val="1000"/>
            <a:buFont typeface="Courier New" panose="02070309020205020404" pitchFamily="49" charset="0"/>
            <a:buChar char="o"/>
          </a:pPr>
          <a:r>
            <a:rPr lang="en-US" dirty="0"/>
            <a:t>Greater efficiency and cost reduction</a:t>
          </a:r>
          <a:endParaRPr lang="en-CO" dirty="0"/>
        </a:p>
      </dgm:t>
    </dgm:pt>
    <dgm:pt modelId="{9F95198E-2B96-5243-B11E-ADD093785977}" type="parTrans" cxnId="{81E1327E-17A0-8F4A-AA38-8D5FB05EC0B6}">
      <dgm:prSet/>
      <dgm:spPr/>
      <dgm:t>
        <a:bodyPr/>
        <a:lstStyle/>
        <a:p>
          <a:endParaRPr lang="en-US"/>
        </a:p>
      </dgm:t>
    </dgm:pt>
    <dgm:pt modelId="{01A91AAD-62FA-BF44-B6D5-878BB0E97733}" type="sibTrans" cxnId="{81E1327E-17A0-8F4A-AA38-8D5FB05EC0B6}">
      <dgm:prSet/>
      <dgm:spPr/>
      <dgm:t>
        <a:bodyPr/>
        <a:lstStyle/>
        <a:p>
          <a:endParaRPr lang="en-US"/>
        </a:p>
      </dgm:t>
    </dgm:pt>
    <dgm:pt modelId="{DADBBCBF-9E2C-A844-A2A6-D82C6CDA61D8}" type="pres">
      <dgm:prSet presAssocID="{F731CD1A-82AD-4ECB-AA5B-A43C1F351352}" presName="linear" presStyleCnt="0">
        <dgm:presLayoutVars>
          <dgm:dir/>
          <dgm:animLvl val="lvl"/>
          <dgm:resizeHandles val="exact"/>
        </dgm:presLayoutVars>
      </dgm:prSet>
      <dgm:spPr/>
    </dgm:pt>
    <dgm:pt modelId="{16484FF5-6327-0849-AA47-A1B1496D804D}" type="pres">
      <dgm:prSet presAssocID="{866D527B-D071-414F-9F4F-4536938E000B}" presName="parentLin" presStyleCnt="0"/>
      <dgm:spPr/>
    </dgm:pt>
    <dgm:pt modelId="{007B6532-1EB1-434E-A641-D962D5487FD5}" type="pres">
      <dgm:prSet presAssocID="{866D527B-D071-414F-9F4F-4536938E000B}" presName="parentLeftMargin" presStyleLbl="node1" presStyleIdx="0" presStyleCnt="2"/>
      <dgm:spPr/>
    </dgm:pt>
    <dgm:pt modelId="{2B8690F1-4393-A847-A3A9-2BCAF514E841}" type="pres">
      <dgm:prSet presAssocID="{866D527B-D071-414F-9F4F-4536938E000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B5AF83C-77DD-AA4A-B621-CB2F6FC8FBFC}" type="pres">
      <dgm:prSet presAssocID="{866D527B-D071-414F-9F4F-4536938E000B}" presName="negativeSpace" presStyleCnt="0"/>
      <dgm:spPr/>
    </dgm:pt>
    <dgm:pt modelId="{3ED740C9-4D4A-7B4F-80D1-AAD99795CEB8}" type="pres">
      <dgm:prSet presAssocID="{866D527B-D071-414F-9F4F-4536938E000B}" presName="childText" presStyleLbl="conFgAcc1" presStyleIdx="0" presStyleCnt="2">
        <dgm:presLayoutVars>
          <dgm:bulletEnabled val="1"/>
        </dgm:presLayoutVars>
      </dgm:prSet>
      <dgm:spPr/>
    </dgm:pt>
    <dgm:pt modelId="{96C675A0-319B-1B47-87DC-597947B23F7A}" type="pres">
      <dgm:prSet presAssocID="{3F12BF87-85DF-4520-B39D-75F9871FBF6A}" presName="spaceBetweenRectangles" presStyleCnt="0"/>
      <dgm:spPr/>
    </dgm:pt>
    <dgm:pt modelId="{E66B9DA4-FE04-6F43-BA94-2310719DC3C7}" type="pres">
      <dgm:prSet presAssocID="{9160AD4F-37ED-4F35-9089-F3C93F7525ED}" presName="parentLin" presStyleCnt="0"/>
      <dgm:spPr/>
    </dgm:pt>
    <dgm:pt modelId="{7E9271D3-910C-3644-AE39-FE8952DB311A}" type="pres">
      <dgm:prSet presAssocID="{9160AD4F-37ED-4F35-9089-F3C93F7525ED}" presName="parentLeftMargin" presStyleLbl="node1" presStyleIdx="0" presStyleCnt="2"/>
      <dgm:spPr/>
    </dgm:pt>
    <dgm:pt modelId="{06D02640-0106-E946-B15C-C47F2A0E0736}" type="pres">
      <dgm:prSet presAssocID="{9160AD4F-37ED-4F35-9089-F3C93F7525E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E643425-7B0F-4E42-AD17-9DF3C5A211B9}" type="pres">
      <dgm:prSet presAssocID="{9160AD4F-37ED-4F35-9089-F3C93F7525ED}" presName="negativeSpace" presStyleCnt="0"/>
      <dgm:spPr/>
    </dgm:pt>
    <dgm:pt modelId="{F8C74337-2C38-674B-A22B-EFB7E1A50FF3}" type="pres">
      <dgm:prSet presAssocID="{9160AD4F-37ED-4F35-9089-F3C93F7525E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A7EAB29-3460-B34A-A07C-C46656DB94A9}" type="presOf" srcId="{77D62FB8-F510-4528-9645-1BFAD1C94555}" destId="{F8C74337-2C38-674B-A22B-EFB7E1A50FF3}" srcOrd="0" destOrd="0" presId="urn:microsoft.com/office/officeart/2005/8/layout/list1"/>
    <dgm:cxn modelId="{37A00738-A418-4747-A53B-1EDE4D6D21E8}" srcId="{F731CD1A-82AD-4ECB-AA5B-A43C1F351352}" destId="{9160AD4F-37ED-4F35-9089-F3C93F7525ED}" srcOrd="1" destOrd="0" parTransId="{8EBA8B8F-280C-4693-AF44-5CA5DEDDF02B}" sibTransId="{5EC0AC5D-1CEF-44BF-9865-0636877B918C}"/>
    <dgm:cxn modelId="{0A65254A-3065-B040-9D3B-A1CD8D7545A2}" type="presOf" srcId="{9160AD4F-37ED-4F35-9089-F3C93F7525ED}" destId="{7E9271D3-910C-3644-AE39-FE8952DB311A}" srcOrd="0" destOrd="0" presId="urn:microsoft.com/office/officeart/2005/8/layout/list1"/>
    <dgm:cxn modelId="{E106AC4F-2ECB-FB40-A583-8683F784B127}" srcId="{6703B891-D677-BC48-B67C-8B32A43C63DA}" destId="{7D5CC519-1D2D-7946-B873-0D7AF70A9355}" srcOrd="2" destOrd="0" parTransId="{41A4B3C3-BB0B-9040-B1B4-CB51EA37CEB4}" sibTransId="{481A66B2-6309-4E40-9D81-818CA2F52493}"/>
    <dgm:cxn modelId="{3DDAAA54-2B48-DB4A-AE57-AA2FC6BEA9F3}" type="presOf" srcId="{F2FF6BA2-A098-4DA1-A569-0420D6C9472E}" destId="{3ED740C9-4D4A-7B4F-80D1-AAD99795CEB8}" srcOrd="0" destOrd="0" presId="urn:microsoft.com/office/officeart/2005/8/layout/list1"/>
    <dgm:cxn modelId="{E1B4C560-A9F1-4A4A-B895-14A27354756D}" type="presOf" srcId="{7D5CC519-1D2D-7946-B873-0D7AF70A9355}" destId="{F8C74337-2C38-674B-A22B-EFB7E1A50FF3}" srcOrd="0" destOrd="4" presId="urn:microsoft.com/office/officeart/2005/8/layout/list1"/>
    <dgm:cxn modelId="{C0DA1A67-EEC2-D346-8177-DEC4D7E60C8E}" srcId="{6703B891-D677-BC48-B67C-8B32A43C63DA}" destId="{3F2FCD80-5B19-D343-A6FB-7610DE8D9F16}" srcOrd="1" destOrd="0" parTransId="{A8A40783-0F36-3448-A873-59E1D2B7EDC3}" sibTransId="{197F0274-740C-5642-B7DF-11556AD27964}"/>
    <dgm:cxn modelId="{EC322E69-27DF-B74E-BE8B-401506CB7130}" type="presOf" srcId="{7775A9F7-74AE-0547-975F-EACE40558991}" destId="{F8C74337-2C38-674B-A22B-EFB7E1A50FF3}" srcOrd="0" destOrd="5" presId="urn:microsoft.com/office/officeart/2005/8/layout/list1"/>
    <dgm:cxn modelId="{4A836569-6BC9-4342-B711-DC24190F13DD}" type="presOf" srcId="{9160AD4F-37ED-4F35-9089-F3C93F7525ED}" destId="{06D02640-0106-E946-B15C-C47F2A0E0736}" srcOrd="1" destOrd="0" presId="urn:microsoft.com/office/officeart/2005/8/layout/list1"/>
    <dgm:cxn modelId="{81E1327E-17A0-8F4A-AA38-8D5FB05EC0B6}" srcId="{6703B891-D677-BC48-B67C-8B32A43C63DA}" destId="{7775A9F7-74AE-0547-975F-EACE40558991}" srcOrd="3" destOrd="0" parTransId="{9F95198E-2B96-5243-B11E-ADD093785977}" sibTransId="{01A91AAD-62FA-BF44-B6D5-878BB0E97733}"/>
    <dgm:cxn modelId="{F5CE6788-E2E6-7D46-BF55-2633C2F42FDF}" srcId="{6703B891-D677-BC48-B67C-8B32A43C63DA}" destId="{978FF602-E0AB-DC49-BD57-F99B48379E34}" srcOrd="0" destOrd="0" parTransId="{F539B31F-07F4-A945-8D8B-490DAEB8B2BD}" sibTransId="{FD32667A-53E6-A843-973A-0BDB409B27C3}"/>
    <dgm:cxn modelId="{FC356F8F-5DF9-E24B-9DA4-A20EFCB98557}" type="presOf" srcId="{866D527B-D071-414F-9F4F-4536938E000B}" destId="{2B8690F1-4393-A847-A3A9-2BCAF514E841}" srcOrd="1" destOrd="0" presId="urn:microsoft.com/office/officeart/2005/8/layout/list1"/>
    <dgm:cxn modelId="{D8977699-3CBD-8948-8AD5-0B7E9779E38B}" srcId="{9160AD4F-37ED-4F35-9089-F3C93F7525ED}" destId="{6703B891-D677-BC48-B67C-8B32A43C63DA}" srcOrd="1" destOrd="0" parTransId="{4A0D9E04-A178-854D-8492-1622DA8A9A5D}" sibTransId="{85D7EB20-097C-4B41-9BB0-5B4546F5F7CA}"/>
    <dgm:cxn modelId="{72F8DBAB-56EC-0C46-9D39-5E81E836CB98}" type="presOf" srcId="{6703B891-D677-BC48-B67C-8B32A43C63DA}" destId="{F8C74337-2C38-674B-A22B-EFB7E1A50FF3}" srcOrd="0" destOrd="1" presId="urn:microsoft.com/office/officeart/2005/8/layout/list1"/>
    <dgm:cxn modelId="{A5C065BE-41AE-F349-9BAE-F8939D5373FB}" type="presOf" srcId="{3F2FCD80-5B19-D343-A6FB-7610DE8D9F16}" destId="{F8C74337-2C38-674B-A22B-EFB7E1A50FF3}" srcOrd="0" destOrd="3" presId="urn:microsoft.com/office/officeart/2005/8/layout/list1"/>
    <dgm:cxn modelId="{50C996C0-BD52-4787-8D8E-55396C50A7C9}" srcId="{866D527B-D071-414F-9F4F-4536938E000B}" destId="{F2FF6BA2-A098-4DA1-A569-0420D6C9472E}" srcOrd="0" destOrd="0" parTransId="{43E89D14-FE0E-4608-A2E6-A66A7CD661CD}" sibTransId="{411C0C16-2554-451C-A9E2-05606743B63B}"/>
    <dgm:cxn modelId="{6D3636C2-F4C9-9046-80AE-0EADB46BB275}" type="presOf" srcId="{866D527B-D071-414F-9F4F-4536938E000B}" destId="{007B6532-1EB1-434E-A641-D962D5487FD5}" srcOrd="0" destOrd="0" presId="urn:microsoft.com/office/officeart/2005/8/layout/list1"/>
    <dgm:cxn modelId="{389F4DC3-EA12-E743-B208-9198BDFA3A1E}" type="presOf" srcId="{F731CD1A-82AD-4ECB-AA5B-A43C1F351352}" destId="{DADBBCBF-9E2C-A844-A2A6-D82C6CDA61D8}" srcOrd="0" destOrd="0" presId="urn:microsoft.com/office/officeart/2005/8/layout/list1"/>
    <dgm:cxn modelId="{EE4E06D2-F7E2-4255-8EE8-EF63C4CCE613}" srcId="{9160AD4F-37ED-4F35-9089-F3C93F7525ED}" destId="{77D62FB8-F510-4528-9645-1BFAD1C94555}" srcOrd="0" destOrd="0" parTransId="{9AB8B0A1-FEE1-412D-A452-450F08BDFE44}" sibTransId="{F2A252F6-7849-4171-84C6-8A5AD4FCEF8F}"/>
    <dgm:cxn modelId="{D19223F0-2AC0-D243-B3AF-8D8E88E3C0CD}" type="presOf" srcId="{978FF602-E0AB-DC49-BD57-F99B48379E34}" destId="{F8C74337-2C38-674B-A22B-EFB7E1A50FF3}" srcOrd="0" destOrd="2" presId="urn:microsoft.com/office/officeart/2005/8/layout/list1"/>
    <dgm:cxn modelId="{8465E2F5-81DD-4533-9D98-029A8650D27F}" srcId="{F731CD1A-82AD-4ECB-AA5B-A43C1F351352}" destId="{866D527B-D071-414F-9F4F-4536938E000B}" srcOrd="0" destOrd="0" parTransId="{8EBC3E5A-B00A-4785-817C-978BB079797B}" sibTransId="{3F12BF87-85DF-4520-B39D-75F9871FBF6A}"/>
    <dgm:cxn modelId="{7F8F54AF-F224-974F-ACEB-8C020F3AEAE5}" type="presParOf" srcId="{DADBBCBF-9E2C-A844-A2A6-D82C6CDA61D8}" destId="{16484FF5-6327-0849-AA47-A1B1496D804D}" srcOrd="0" destOrd="0" presId="urn:microsoft.com/office/officeart/2005/8/layout/list1"/>
    <dgm:cxn modelId="{9D53BF8F-9066-264D-9A85-5897518E9AFA}" type="presParOf" srcId="{16484FF5-6327-0849-AA47-A1B1496D804D}" destId="{007B6532-1EB1-434E-A641-D962D5487FD5}" srcOrd="0" destOrd="0" presId="urn:microsoft.com/office/officeart/2005/8/layout/list1"/>
    <dgm:cxn modelId="{29E6DD16-593A-CA4E-AC85-C03BC3FAF0F5}" type="presParOf" srcId="{16484FF5-6327-0849-AA47-A1B1496D804D}" destId="{2B8690F1-4393-A847-A3A9-2BCAF514E841}" srcOrd="1" destOrd="0" presId="urn:microsoft.com/office/officeart/2005/8/layout/list1"/>
    <dgm:cxn modelId="{0315EAAB-54A9-3A4F-AFCC-DBE37D52EFF5}" type="presParOf" srcId="{DADBBCBF-9E2C-A844-A2A6-D82C6CDA61D8}" destId="{8B5AF83C-77DD-AA4A-B621-CB2F6FC8FBFC}" srcOrd="1" destOrd="0" presId="urn:microsoft.com/office/officeart/2005/8/layout/list1"/>
    <dgm:cxn modelId="{1AB633AB-ADF6-124B-9EE6-48B3DE2B1CD6}" type="presParOf" srcId="{DADBBCBF-9E2C-A844-A2A6-D82C6CDA61D8}" destId="{3ED740C9-4D4A-7B4F-80D1-AAD99795CEB8}" srcOrd="2" destOrd="0" presId="urn:microsoft.com/office/officeart/2005/8/layout/list1"/>
    <dgm:cxn modelId="{641F766B-0A1D-6A49-9821-9B39E56C7A2B}" type="presParOf" srcId="{DADBBCBF-9E2C-A844-A2A6-D82C6CDA61D8}" destId="{96C675A0-319B-1B47-87DC-597947B23F7A}" srcOrd="3" destOrd="0" presId="urn:microsoft.com/office/officeart/2005/8/layout/list1"/>
    <dgm:cxn modelId="{87575355-422D-5C4A-B429-FD45B6E3CC76}" type="presParOf" srcId="{DADBBCBF-9E2C-A844-A2A6-D82C6CDA61D8}" destId="{E66B9DA4-FE04-6F43-BA94-2310719DC3C7}" srcOrd="4" destOrd="0" presId="urn:microsoft.com/office/officeart/2005/8/layout/list1"/>
    <dgm:cxn modelId="{B4EF412A-CBDF-8A45-8490-C369678818AD}" type="presParOf" srcId="{E66B9DA4-FE04-6F43-BA94-2310719DC3C7}" destId="{7E9271D3-910C-3644-AE39-FE8952DB311A}" srcOrd="0" destOrd="0" presId="urn:microsoft.com/office/officeart/2005/8/layout/list1"/>
    <dgm:cxn modelId="{C6296C05-EB69-3E42-A0FF-3DDAB4137ED1}" type="presParOf" srcId="{E66B9DA4-FE04-6F43-BA94-2310719DC3C7}" destId="{06D02640-0106-E946-B15C-C47F2A0E0736}" srcOrd="1" destOrd="0" presId="urn:microsoft.com/office/officeart/2005/8/layout/list1"/>
    <dgm:cxn modelId="{1A2FDD44-0ABC-A143-8764-27E889356437}" type="presParOf" srcId="{DADBBCBF-9E2C-A844-A2A6-D82C6CDA61D8}" destId="{6E643425-7B0F-4E42-AD17-9DF3C5A211B9}" srcOrd="5" destOrd="0" presId="urn:microsoft.com/office/officeart/2005/8/layout/list1"/>
    <dgm:cxn modelId="{F97ECC68-F150-0540-B7AD-117303475BC6}" type="presParOf" srcId="{DADBBCBF-9E2C-A844-A2A6-D82C6CDA61D8}" destId="{F8C74337-2C38-674B-A22B-EFB7E1A50FF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52BB52-0927-49DB-B9BD-E92239C4994A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E699C24-3EF3-4148-9567-BFDE3D0F9D1F}">
      <dgm:prSet/>
      <dgm:spPr/>
      <dgm:t>
        <a:bodyPr/>
        <a:lstStyle/>
        <a:p>
          <a:r>
            <a:rPr lang="en-US" dirty="0"/>
            <a:t>UNCITRAL </a:t>
          </a:r>
        </a:p>
      </dgm:t>
    </dgm:pt>
    <dgm:pt modelId="{556842E1-C9FC-4057-A1C9-AF8634A0745A}" type="parTrans" cxnId="{221AB16F-AA1D-4FEF-B97B-838755CA6C4E}">
      <dgm:prSet/>
      <dgm:spPr/>
      <dgm:t>
        <a:bodyPr/>
        <a:lstStyle/>
        <a:p>
          <a:endParaRPr lang="en-US"/>
        </a:p>
      </dgm:t>
    </dgm:pt>
    <dgm:pt modelId="{7C737C91-768C-4451-8835-F5AB2F16BA1C}" type="sibTrans" cxnId="{221AB16F-AA1D-4FEF-B97B-838755CA6C4E}">
      <dgm:prSet/>
      <dgm:spPr/>
      <dgm:t>
        <a:bodyPr/>
        <a:lstStyle/>
        <a:p>
          <a:endParaRPr lang="en-US"/>
        </a:p>
      </dgm:t>
    </dgm:pt>
    <dgm:pt modelId="{D984E511-A1EA-4D2C-AA83-A7C415D1F518}">
      <dgm:prSet/>
      <dgm:spPr/>
      <dgm:t>
        <a:bodyPr/>
        <a:lstStyle/>
        <a:p>
          <a:r>
            <a:rPr lang="en-US" dirty="0"/>
            <a:t>Modernizes cross-border digital trade</a:t>
          </a:r>
        </a:p>
      </dgm:t>
    </dgm:pt>
    <dgm:pt modelId="{63D57A47-3042-4336-96E0-9EF5F552E758}" type="parTrans" cxnId="{7540E050-CDAB-45C8-BF59-1F6BE9AFFC3C}">
      <dgm:prSet/>
      <dgm:spPr/>
      <dgm:t>
        <a:bodyPr/>
        <a:lstStyle/>
        <a:p>
          <a:endParaRPr lang="en-US"/>
        </a:p>
      </dgm:t>
    </dgm:pt>
    <dgm:pt modelId="{5DB0FFCD-91B4-4D78-A795-2013027F65C9}" type="sibTrans" cxnId="{7540E050-CDAB-45C8-BF59-1F6BE9AFFC3C}">
      <dgm:prSet/>
      <dgm:spPr/>
      <dgm:t>
        <a:bodyPr/>
        <a:lstStyle/>
        <a:p>
          <a:endParaRPr lang="en-US"/>
        </a:p>
      </dgm:t>
    </dgm:pt>
    <dgm:pt modelId="{F7A98845-B0BF-4198-9BEA-3454D1694D7B}">
      <dgm:prSet/>
      <dgm:spPr/>
      <dgm:t>
        <a:bodyPr/>
        <a:lstStyle/>
        <a:p>
          <a:r>
            <a:rPr lang="en-US" b="1" dirty="0"/>
            <a:t>EU GDPR/Data Acts</a:t>
          </a:r>
          <a:endParaRPr lang="en-US" dirty="0"/>
        </a:p>
      </dgm:t>
    </dgm:pt>
    <dgm:pt modelId="{CDF5E364-F73C-475B-9414-05314BF0FCC1}" type="parTrans" cxnId="{AECBF3C1-61F6-493A-AAED-D47951742FD1}">
      <dgm:prSet/>
      <dgm:spPr/>
      <dgm:t>
        <a:bodyPr/>
        <a:lstStyle/>
        <a:p>
          <a:endParaRPr lang="en-US"/>
        </a:p>
      </dgm:t>
    </dgm:pt>
    <dgm:pt modelId="{31BBE9CD-D032-4AAD-AD6C-81BD9379B98C}" type="sibTrans" cxnId="{AECBF3C1-61F6-493A-AAED-D47951742FD1}">
      <dgm:prSet/>
      <dgm:spPr/>
      <dgm:t>
        <a:bodyPr/>
        <a:lstStyle/>
        <a:p>
          <a:endParaRPr lang="en-US"/>
        </a:p>
      </dgm:t>
    </dgm:pt>
    <dgm:pt modelId="{93E49D81-897A-4E60-B5A8-94A2CF3950EF}">
      <dgm:prSet/>
      <dgm:spPr/>
      <dgm:t>
        <a:bodyPr/>
        <a:lstStyle/>
        <a:p>
          <a:r>
            <a:rPr lang="en-US" dirty="0"/>
            <a:t>Sets global data protection benchmarks</a:t>
          </a:r>
        </a:p>
      </dgm:t>
    </dgm:pt>
    <dgm:pt modelId="{EECBC42E-4D88-47C4-BD52-33B49029B4EA}" type="parTrans" cxnId="{30806433-C4E7-4690-B8C5-43615CE0A0BC}">
      <dgm:prSet/>
      <dgm:spPr/>
      <dgm:t>
        <a:bodyPr/>
        <a:lstStyle/>
        <a:p>
          <a:endParaRPr lang="en-US"/>
        </a:p>
      </dgm:t>
    </dgm:pt>
    <dgm:pt modelId="{5EBC382E-3B9C-40EF-9347-6EB691233F12}" type="sibTrans" cxnId="{30806433-C4E7-4690-B8C5-43615CE0A0BC}">
      <dgm:prSet/>
      <dgm:spPr/>
      <dgm:t>
        <a:bodyPr/>
        <a:lstStyle/>
        <a:p>
          <a:endParaRPr lang="en-US"/>
        </a:p>
      </dgm:t>
    </dgm:pt>
    <dgm:pt modelId="{16B07373-C287-4EAB-AC3C-77B40F38CD66}">
      <dgm:prSet/>
      <dgm:spPr/>
      <dgm:t>
        <a:bodyPr/>
        <a:lstStyle/>
        <a:p>
          <a:r>
            <a:rPr lang="en-US" dirty="0"/>
            <a:t>AI Regulation (EU AI Act) </a:t>
          </a:r>
        </a:p>
      </dgm:t>
    </dgm:pt>
    <dgm:pt modelId="{1723E8B9-2F8A-4FF5-B410-F9EA6AB058B1}" type="parTrans" cxnId="{D4272EFF-93BA-4F4F-8CE4-614670EEF242}">
      <dgm:prSet/>
      <dgm:spPr/>
      <dgm:t>
        <a:bodyPr/>
        <a:lstStyle/>
        <a:p>
          <a:endParaRPr lang="en-US"/>
        </a:p>
      </dgm:t>
    </dgm:pt>
    <dgm:pt modelId="{CAB3A7DA-E983-4EDA-A262-5BD8845FCEE7}" type="sibTrans" cxnId="{D4272EFF-93BA-4F4F-8CE4-614670EEF242}">
      <dgm:prSet/>
      <dgm:spPr/>
      <dgm:t>
        <a:bodyPr/>
        <a:lstStyle/>
        <a:p>
          <a:endParaRPr lang="en-US"/>
        </a:p>
      </dgm:t>
    </dgm:pt>
    <dgm:pt modelId="{5C107EF8-6607-48AC-A1D9-9608C7F04D47}">
      <dgm:prSet/>
      <dgm:spPr/>
      <dgm:t>
        <a:bodyPr/>
        <a:lstStyle/>
        <a:p>
          <a:r>
            <a:rPr lang="en-US" dirty="0"/>
            <a:t>Ethics and accountability in AI use</a:t>
          </a:r>
        </a:p>
      </dgm:t>
    </dgm:pt>
    <dgm:pt modelId="{0202A65B-9EEC-4681-A2BC-08B56B72325A}" type="parTrans" cxnId="{74D4D343-A854-42FC-906A-D05B769D63E2}">
      <dgm:prSet/>
      <dgm:spPr/>
      <dgm:t>
        <a:bodyPr/>
        <a:lstStyle/>
        <a:p>
          <a:endParaRPr lang="en-US"/>
        </a:p>
      </dgm:t>
    </dgm:pt>
    <dgm:pt modelId="{97466DE5-61ED-404A-B5C7-87419EF24359}" type="sibTrans" cxnId="{74D4D343-A854-42FC-906A-D05B769D63E2}">
      <dgm:prSet/>
      <dgm:spPr/>
      <dgm:t>
        <a:bodyPr/>
        <a:lstStyle/>
        <a:p>
          <a:endParaRPr lang="en-US"/>
        </a:p>
      </dgm:t>
    </dgm:pt>
    <dgm:pt modelId="{A2E985D6-2FC8-F64B-887F-85194CFC9016}" type="pres">
      <dgm:prSet presAssocID="{8552BB52-0927-49DB-B9BD-E92239C4994A}" presName="Name0" presStyleCnt="0">
        <dgm:presLayoutVars>
          <dgm:dir/>
          <dgm:animLvl val="lvl"/>
          <dgm:resizeHandles val="exact"/>
        </dgm:presLayoutVars>
      </dgm:prSet>
      <dgm:spPr/>
    </dgm:pt>
    <dgm:pt modelId="{A7110E05-AB3C-2C41-A348-165F019C9AE1}" type="pres">
      <dgm:prSet presAssocID="{3E699C24-3EF3-4148-9567-BFDE3D0F9D1F}" presName="linNode" presStyleCnt="0"/>
      <dgm:spPr/>
    </dgm:pt>
    <dgm:pt modelId="{B3A803B5-0EFD-7B44-834E-96F6D9B68F38}" type="pres">
      <dgm:prSet presAssocID="{3E699C24-3EF3-4148-9567-BFDE3D0F9D1F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5A401B59-B277-8744-8D5A-6DD170212378}" type="pres">
      <dgm:prSet presAssocID="{3E699C24-3EF3-4148-9567-BFDE3D0F9D1F}" presName="descendantText" presStyleLbl="alignAccFollowNode1" presStyleIdx="0" presStyleCnt="3">
        <dgm:presLayoutVars>
          <dgm:bulletEnabled val="1"/>
        </dgm:presLayoutVars>
      </dgm:prSet>
      <dgm:spPr/>
    </dgm:pt>
    <dgm:pt modelId="{922EA987-5B04-0F4F-AB90-6D180A15596A}" type="pres">
      <dgm:prSet presAssocID="{7C737C91-768C-4451-8835-F5AB2F16BA1C}" presName="sp" presStyleCnt="0"/>
      <dgm:spPr/>
    </dgm:pt>
    <dgm:pt modelId="{F285E9FE-2B27-864B-BE11-4EFFE9300E64}" type="pres">
      <dgm:prSet presAssocID="{F7A98845-B0BF-4198-9BEA-3454D1694D7B}" presName="linNode" presStyleCnt="0"/>
      <dgm:spPr/>
    </dgm:pt>
    <dgm:pt modelId="{1A951FB8-81BC-074A-B8CF-2B62DD7A3D22}" type="pres">
      <dgm:prSet presAssocID="{F7A98845-B0BF-4198-9BEA-3454D1694D7B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A67C249-966A-7D41-AD6B-7A9E875A7434}" type="pres">
      <dgm:prSet presAssocID="{F7A98845-B0BF-4198-9BEA-3454D1694D7B}" presName="descendantText" presStyleLbl="alignAccFollowNode1" presStyleIdx="1" presStyleCnt="3">
        <dgm:presLayoutVars>
          <dgm:bulletEnabled val="1"/>
        </dgm:presLayoutVars>
      </dgm:prSet>
      <dgm:spPr/>
    </dgm:pt>
    <dgm:pt modelId="{A114B6A9-14CA-B14D-8D79-8C92EA4C76B9}" type="pres">
      <dgm:prSet presAssocID="{31BBE9CD-D032-4AAD-AD6C-81BD9379B98C}" presName="sp" presStyleCnt="0"/>
      <dgm:spPr/>
    </dgm:pt>
    <dgm:pt modelId="{CCDB4C50-ECE2-0B45-9A43-5191525C3184}" type="pres">
      <dgm:prSet presAssocID="{16B07373-C287-4EAB-AC3C-77B40F38CD66}" presName="linNode" presStyleCnt="0"/>
      <dgm:spPr/>
    </dgm:pt>
    <dgm:pt modelId="{64BE7A20-8C1D-B74E-83E7-09F08EF8A0BC}" type="pres">
      <dgm:prSet presAssocID="{16B07373-C287-4EAB-AC3C-77B40F38CD66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BEDBB758-5D02-894B-B6DF-1F1CF5501548}" type="pres">
      <dgm:prSet presAssocID="{16B07373-C287-4EAB-AC3C-77B40F38CD66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0806433-C4E7-4690-B8C5-43615CE0A0BC}" srcId="{F7A98845-B0BF-4198-9BEA-3454D1694D7B}" destId="{93E49D81-897A-4E60-B5A8-94A2CF3950EF}" srcOrd="0" destOrd="0" parTransId="{EECBC42E-4D88-47C4-BD52-33B49029B4EA}" sibTransId="{5EBC382E-3B9C-40EF-9347-6EB691233F12}"/>
    <dgm:cxn modelId="{74D4D343-A854-42FC-906A-D05B769D63E2}" srcId="{16B07373-C287-4EAB-AC3C-77B40F38CD66}" destId="{5C107EF8-6607-48AC-A1D9-9608C7F04D47}" srcOrd="0" destOrd="0" parTransId="{0202A65B-9EEC-4681-A2BC-08B56B72325A}" sibTransId="{97466DE5-61ED-404A-B5C7-87419EF24359}"/>
    <dgm:cxn modelId="{7540E050-CDAB-45C8-BF59-1F6BE9AFFC3C}" srcId="{3E699C24-3EF3-4148-9567-BFDE3D0F9D1F}" destId="{D984E511-A1EA-4D2C-AA83-A7C415D1F518}" srcOrd="0" destOrd="0" parTransId="{63D57A47-3042-4336-96E0-9EF5F552E758}" sibTransId="{5DB0FFCD-91B4-4D78-A795-2013027F65C9}"/>
    <dgm:cxn modelId="{D5B13465-74AE-8949-B0E9-61664323AA6A}" type="presOf" srcId="{F7A98845-B0BF-4198-9BEA-3454D1694D7B}" destId="{1A951FB8-81BC-074A-B8CF-2B62DD7A3D22}" srcOrd="0" destOrd="0" presId="urn:microsoft.com/office/officeart/2005/8/layout/vList5"/>
    <dgm:cxn modelId="{221AB16F-AA1D-4FEF-B97B-838755CA6C4E}" srcId="{8552BB52-0927-49DB-B9BD-E92239C4994A}" destId="{3E699C24-3EF3-4148-9567-BFDE3D0F9D1F}" srcOrd="0" destOrd="0" parTransId="{556842E1-C9FC-4057-A1C9-AF8634A0745A}" sibTransId="{7C737C91-768C-4451-8835-F5AB2F16BA1C}"/>
    <dgm:cxn modelId="{D24C0FA1-87E7-804B-86EF-4FB323796047}" type="presOf" srcId="{D984E511-A1EA-4D2C-AA83-A7C415D1F518}" destId="{5A401B59-B277-8744-8D5A-6DD170212378}" srcOrd="0" destOrd="0" presId="urn:microsoft.com/office/officeart/2005/8/layout/vList5"/>
    <dgm:cxn modelId="{A11713B3-F4FF-7141-88C9-50CC13847314}" type="presOf" srcId="{8552BB52-0927-49DB-B9BD-E92239C4994A}" destId="{A2E985D6-2FC8-F64B-887F-85194CFC9016}" srcOrd="0" destOrd="0" presId="urn:microsoft.com/office/officeart/2005/8/layout/vList5"/>
    <dgm:cxn modelId="{1CE68CBB-F520-E548-A23B-60EC735ECB1C}" type="presOf" srcId="{93E49D81-897A-4E60-B5A8-94A2CF3950EF}" destId="{EA67C249-966A-7D41-AD6B-7A9E875A7434}" srcOrd="0" destOrd="0" presId="urn:microsoft.com/office/officeart/2005/8/layout/vList5"/>
    <dgm:cxn modelId="{AE1D10BC-E174-0E47-A495-B400F4E478B4}" type="presOf" srcId="{3E699C24-3EF3-4148-9567-BFDE3D0F9D1F}" destId="{B3A803B5-0EFD-7B44-834E-96F6D9B68F38}" srcOrd="0" destOrd="0" presId="urn:microsoft.com/office/officeart/2005/8/layout/vList5"/>
    <dgm:cxn modelId="{AECBF3C1-61F6-493A-AAED-D47951742FD1}" srcId="{8552BB52-0927-49DB-B9BD-E92239C4994A}" destId="{F7A98845-B0BF-4198-9BEA-3454D1694D7B}" srcOrd="1" destOrd="0" parTransId="{CDF5E364-F73C-475B-9414-05314BF0FCC1}" sibTransId="{31BBE9CD-D032-4AAD-AD6C-81BD9379B98C}"/>
    <dgm:cxn modelId="{09C70EDF-2F93-C745-BD7C-07BC421571D8}" type="presOf" srcId="{5C107EF8-6607-48AC-A1D9-9608C7F04D47}" destId="{BEDBB758-5D02-894B-B6DF-1F1CF5501548}" srcOrd="0" destOrd="0" presId="urn:microsoft.com/office/officeart/2005/8/layout/vList5"/>
    <dgm:cxn modelId="{056604E4-0AD1-8044-8618-2F0BFDD0319E}" type="presOf" srcId="{16B07373-C287-4EAB-AC3C-77B40F38CD66}" destId="{64BE7A20-8C1D-B74E-83E7-09F08EF8A0BC}" srcOrd="0" destOrd="0" presId="urn:microsoft.com/office/officeart/2005/8/layout/vList5"/>
    <dgm:cxn modelId="{D4272EFF-93BA-4F4F-8CE4-614670EEF242}" srcId="{8552BB52-0927-49DB-B9BD-E92239C4994A}" destId="{16B07373-C287-4EAB-AC3C-77B40F38CD66}" srcOrd="2" destOrd="0" parTransId="{1723E8B9-2F8A-4FF5-B410-F9EA6AB058B1}" sibTransId="{CAB3A7DA-E983-4EDA-A262-5BD8845FCEE7}"/>
    <dgm:cxn modelId="{03BAF50E-6EDE-3A48-A954-B6E47441F26A}" type="presParOf" srcId="{A2E985D6-2FC8-F64B-887F-85194CFC9016}" destId="{A7110E05-AB3C-2C41-A348-165F019C9AE1}" srcOrd="0" destOrd="0" presId="urn:microsoft.com/office/officeart/2005/8/layout/vList5"/>
    <dgm:cxn modelId="{1ABAAC3D-D9A1-D44B-BEAA-E0E7B2ED3730}" type="presParOf" srcId="{A7110E05-AB3C-2C41-A348-165F019C9AE1}" destId="{B3A803B5-0EFD-7B44-834E-96F6D9B68F38}" srcOrd="0" destOrd="0" presId="urn:microsoft.com/office/officeart/2005/8/layout/vList5"/>
    <dgm:cxn modelId="{524651DC-FD3C-594B-B5A6-A3611CD93071}" type="presParOf" srcId="{A7110E05-AB3C-2C41-A348-165F019C9AE1}" destId="{5A401B59-B277-8744-8D5A-6DD170212378}" srcOrd="1" destOrd="0" presId="urn:microsoft.com/office/officeart/2005/8/layout/vList5"/>
    <dgm:cxn modelId="{BEBCA0E6-9D0A-4F45-9606-E4551C4F5781}" type="presParOf" srcId="{A2E985D6-2FC8-F64B-887F-85194CFC9016}" destId="{922EA987-5B04-0F4F-AB90-6D180A15596A}" srcOrd="1" destOrd="0" presId="urn:microsoft.com/office/officeart/2005/8/layout/vList5"/>
    <dgm:cxn modelId="{A06F4733-9D71-FE4D-931C-ABCAC81C6D59}" type="presParOf" srcId="{A2E985D6-2FC8-F64B-887F-85194CFC9016}" destId="{F285E9FE-2B27-864B-BE11-4EFFE9300E64}" srcOrd="2" destOrd="0" presId="urn:microsoft.com/office/officeart/2005/8/layout/vList5"/>
    <dgm:cxn modelId="{C348B45D-495D-734E-896C-825BED2A6F7D}" type="presParOf" srcId="{F285E9FE-2B27-864B-BE11-4EFFE9300E64}" destId="{1A951FB8-81BC-074A-B8CF-2B62DD7A3D22}" srcOrd="0" destOrd="0" presId="urn:microsoft.com/office/officeart/2005/8/layout/vList5"/>
    <dgm:cxn modelId="{97D63A36-E0ED-7744-9A2C-3786C695F416}" type="presParOf" srcId="{F285E9FE-2B27-864B-BE11-4EFFE9300E64}" destId="{EA67C249-966A-7D41-AD6B-7A9E875A7434}" srcOrd="1" destOrd="0" presId="urn:microsoft.com/office/officeart/2005/8/layout/vList5"/>
    <dgm:cxn modelId="{595A49A4-7EED-EE44-BF4E-28EE5BC2B4D2}" type="presParOf" srcId="{A2E985D6-2FC8-F64B-887F-85194CFC9016}" destId="{A114B6A9-14CA-B14D-8D79-8C92EA4C76B9}" srcOrd="3" destOrd="0" presId="urn:microsoft.com/office/officeart/2005/8/layout/vList5"/>
    <dgm:cxn modelId="{6E09A3B0-4977-2E48-909C-D0BD2EF05798}" type="presParOf" srcId="{A2E985D6-2FC8-F64B-887F-85194CFC9016}" destId="{CCDB4C50-ECE2-0B45-9A43-5191525C3184}" srcOrd="4" destOrd="0" presId="urn:microsoft.com/office/officeart/2005/8/layout/vList5"/>
    <dgm:cxn modelId="{55FC1C3E-DCC9-DB4A-AF7B-9D65F2A5FCD9}" type="presParOf" srcId="{CCDB4C50-ECE2-0B45-9A43-5191525C3184}" destId="{64BE7A20-8C1D-B74E-83E7-09F08EF8A0BC}" srcOrd="0" destOrd="0" presId="urn:microsoft.com/office/officeart/2005/8/layout/vList5"/>
    <dgm:cxn modelId="{E757EB3E-6566-9A4E-9895-2EB469B8F101}" type="presParOf" srcId="{CCDB4C50-ECE2-0B45-9A43-5191525C3184}" destId="{BEDBB758-5D02-894B-B6DF-1F1CF550154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740C9-4D4A-7B4F-80D1-AAD99795CEB8}">
      <dsp:nvSpPr>
        <dsp:cNvPr id="0" name=""/>
        <dsp:cNvSpPr/>
      </dsp:nvSpPr>
      <dsp:spPr>
        <a:xfrm>
          <a:off x="0" y="365454"/>
          <a:ext cx="6002110" cy="1289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5830" tIns="270764" rIns="465830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Digital transformation refers to the integration of digital technologies into all areas of business and society, fundamentally changing how organizations operate and deliver value to customers/citizens. It encompasses the use of technology to improve processes, drive innovation, and create new business models.</a:t>
          </a:r>
        </a:p>
      </dsp:txBody>
      <dsp:txXfrm>
        <a:off x="0" y="365454"/>
        <a:ext cx="6002110" cy="1289925"/>
      </dsp:txXfrm>
    </dsp:sp>
    <dsp:sp modelId="{2B8690F1-4393-A847-A3A9-2BCAF514E841}">
      <dsp:nvSpPr>
        <dsp:cNvPr id="0" name=""/>
        <dsp:cNvSpPr/>
      </dsp:nvSpPr>
      <dsp:spPr>
        <a:xfrm>
          <a:off x="300105" y="173574"/>
          <a:ext cx="420147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806" tIns="0" rIns="158806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What is Digital Transformation?</a:t>
          </a:r>
          <a:r>
            <a:rPr lang="en-US" sz="1300" kern="1200"/>
            <a:t> </a:t>
          </a:r>
        </a:p>
      </dsp:txBody>
      <dsp:txXfrm>
        <a:off x="318839" y="192308"/>
        <a:ext cx="4164009" cy="346292"/>
      </dsp:txXfrm>
    </dsp:sp>
    <dsp:sp modelId="{F8C74337-2C38-674B-A22B-EFB7E1A50FF3}">
      <dsp:nvSpPr>
        <dsp:cNvPr id="0" name=""/>
        <dsp:cNvSpPr/>
      </dsp:nvSpPr>
      <dsp:spPr>
        <a:xfrm>
          <a:off x="0" y="1917459"/>
          <a:ext cx="6002110" cy="16379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5830" tIns="270764" rIns="465830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Small economies, isolated markets = unique challenges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itchFamily="2" charset="2"/>
            <a:buChar char=""/>
          </a:pPr>
          <a:r>
            <a:rPr lang="en-US" sz="1300" kern="1200"/>
            <a:t>Digital tools enable:</a:t>
          </a:r>
          <a:endParaRPr lang="en-CO" sz="1300" kern="120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Courier New" panose="02070309020205020404" pitchFamily="49" charset="0"/>
            <a:buChar char="o"/>
          </a:pPr>
          <a:r>
            <a:rPr lang="en-US" sz="1300" kern="1200"/>
            <a:t>Economic diversification</a:t>
          </a:r>
          <a:endParaRPr lang="en-CO" sz="1300" kern="120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Courier New" panose="02070309020205020404" pitchFamily="49" charset="0"/>
            <a:buChar char="o"/>
          </a:pPr>
          <a:r>
            <a:rPr lang="en-US" sz="1300" kern="1200"/>
            <a:t>Expanded trade and connectivity</a:t>
          </a:r>
          <a:endParaRPr lang="en-CO" sz="1300" kern="120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Courier New" panose="02070309020205020404" pitchFamily="49" charset="0"/>
            <a:buChar char="o"/>
          </a:pPr>
          <a:r>
            <a:rPr lang="en-US" sz="1300" kern="1200"/>
            <a:t>Improved access to healthcare, education, finance</a:t>
          </a:r>
          <a:endParaRPr lang="en-CO" sz="1300" kern="120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Courier New" panose="02070309020205020404" pitchFamily="49" charset="0"/>
            <a:buChar char="o"/>
          </a:pPr>
          <a:r>
            <a:rPr lang="en-US" sz="1300" kern="1200" dirty="0"/>
            <a:t>Greater efficiency and cost reduction</a:t>
          </a:r>
          <a:endParaRPr lang="en-CO" sz="1300" kern="1200" dirty="0"/>
        </a:p>
      </dsp:txBody>
      <dsp:txXfrm>
        <a:off x="0" y="1917459"/>
        <a:ext cx="6002110" cy="1637999"/>
      </dsp:txXfrm>
    </dsp:sp>
    <dsp:sp modelId="{06D02640-0106-E946-B15C-C47F2A0E0736}">
      <dsp:nvSpPr>
        <dsp:cNvPr id="0" name=""/>
        <dsp:cNvSpPr/>
      </dsp:nvSpPr>
      <dsp:spPr>
        <a:xfrm>
          <a:off x="300105" y="1725579"/>
          <a:ext cx="420147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806" tIns="0" rIns="158806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Why does it matter in SIDS?</a:t>
          </a:r>
          <a:r>
            <a:rPr lang="en-US" sz="1300" kern="1200" dirty="0"/>
            <a:t> </a:t>
          </a:r>
        </a:p>
      </dsp:txBody>
      <dsp:txXfrm>
        <a:off x="318839" y="1744313"/>
        <a:ext cx="4164009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01B59-B277-8744-8D5A-6DD170212378}">
      <dsp:nvSpPr>
        <dsp:cNvPr id="0" name=""/>
        <dsp:cNvSpPr/>
      </dsp:nvSpPr>
      <dsp:spPr>
        <a:xfrm rot="5400000">
          <a:off x="3706825" y="-1349155"/>
          <a:ext cx="1009278" cy="3963731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Modernizes cross-border digital trade</a:t>
          </a:r>
        </a:p>
      </dsp:txBody>
      <dsp:txXfrm rot="-5400000">
        <a:off x="2229599" y="177340"/>
        <a:ext cx="3914462" cy="910740"/>
      </dsp:txXfrm>
    </dsp:sp>
    <dsp:sp modelId="{B3A803B5-0EFD-7B44-834E-96F6D9B68F38}">
      <dsp:nvSpPr>
        <dsp:cNvPr id="0" name=""/>
        <dsp:cNvSpPr/>
      </dsp:nvSpPr>
      <dsp:spPr>
        <a:xfrm>
          <a:off x="0" y="1911"/>
          <a:ext cx="2229599" cy="126159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UNCITRAL </a:t>
          </a:r>
        </a:p>
      </dsp:txBody>
      <dsp:txXfrm>
        <a:off x="61586" y="63497"/>
        <a:ext cx="2106427" cy="1138426"/>
      </dsp:txXfrm>
    </dsp:sp>
    <dsp:sp modelId="{EA67C249-966A-7D41-AD6B-7A9E875A7434}">
      <dsp:nvSpPr>
        <dsp:cNvPr id="0" name=""/>
        <dsp:cNvSpPr/>
      </dsp:nvSpPr>
      <dsp:spPr>
        <a:xfrm rot="5400000">
          <a:off x="3706825" y="-24476"/>
          <a:ext cx="1009278" cy="3963731"/>
        </a:xfrm>
        <a:prstGeom prst="round2SameRect">
          <a:avLst/>
        </a:prstGeom>
        <a:solidFill>
          <a:schemeClr val="accent5">
            <a:tint val="40000"/>
            <a:alpha val="90000"/>
            <a:hueOff val="-5972333"/>
            <a:satOff val="1333"/>
            <a:lumOff val="20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972333"/>
              <a:satOff val="1333"/>
              <a:lumOff val="20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Sets global data protection benchmarks</a:t>
          </a:r>
        </a:p>
      </dsp:txBody>
      <dsp:txXfrm rot="-5400000">
        <a:off x="2229599" y="1502020"/>
        <a:ext cx="3914462" cy="910740"/>
      </dsp:txXfrm>
    </dsp:sp>
    <dsp:sp modelId="{1A951FB8-81BC-074A-B8CF-2B62DD7A3D22}">
      <dsp:nvSpPr>
        <dsp:cNvPr id="0" name=""/>
        <dsp:cNvSpPr/>
      </dsp:nvSpPr>
      <dsp:spPr>
        <a:xfrm>
          <a:off x="0" y="1326589"/>
          <a:ext cx="2229599" cy="1261598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EU GDPR/Data Acts</a:t>
          </a:r>
          <a:endParaRPr lang="en-US" sz="2400" kern="1200" dirty="0"/>
        </a:p>
      </dsp:txBody>
      <dsp:txXfrm>
        <a:off x="61586" y="1388175"/>
        <a:ext cx="2106427" cy="1138426"/>
      </dsp:txXfrm>
    </dsp:sp>
    <dsp:sp modelId="{BEDBB758-5D02-894B-B6DF-1F1CF5501548}">
      <dsp:nvSpPr>
        <dsp:cNvPr id="0" name=""/>
        <dsp:cNvSpPr/>
      </dsp:nvSpPr>
      <dsp:spPr>
        <a:xfrm rot="5400000">
          <a:off x="3706825" y="1300201"/>
          <a:ext cx="1009278" cy="3963731"/>
        </a:xfrm>
        <a:prstGeom prst="round2SameRect">
          <a:avLst/>
        </a:prstGeom>
        <a:solidFill>
          <a:schemeClr val="accent5">
            <a:tint val="40000"/>
            <a:alpha val="90000"/>
            <a:hueOff val="-11944666"/>
            <a:satOff val="2667"/>
            <a:lumOff val="40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1944666"/>
              <a:satOff val="2667"/>
              <a:lumOff val="40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Ethics and accountability in AI use</a:t>
          </a:r>
        </a:p>
      </dsp:txBody>
      <dsp:txXfrm rot="-5400000">
        <a:off x="2229599" y="2826697"/>
        <a:ext cx="3914462" cy="910740"/>
      </dsp:txXfrm>
    </dsp:sp>
    <dsp:sp modelId="{64BE7A20-8C1D-B74E-83E7-09F08EF8A0BC}">
      <dsp:nvSpPr>
        <dsp:cNvPr id="0" name=""/>
        <dsp:cNvSpPr/>
      </dsp:nvSpPr>
      <dsp:spPr>
        <a:xfrm>
          <a:off x="0" y="2651268"/>
          <a:ext cx="2229599" cy="1261598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AI Regulation (EU AI Act) </a:t>
          </a:r>
        </a:p>
      </dsp:txBody>
      <dsp:txXfrm>
        <a:off x="61586" y="2712854"/>
        <a:ext cx="2106427" cy="11384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03FB87-790C-4850-A90C-12C5FF4B94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127921-F9C4-44F3-AC5F-130B6A406C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59275-AFE1-4999-B78A-D0D76B9F2B0B}" type="datetimeFigureOut">
              <a:rPr lang="en-US" smtClean="0"/>
              <a:t>4/28/25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5E047-F1CB-4066-A459-9EDC95F2E6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77EF5-5277-4BAF-8BB4-2E02103988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68C69-0C3E-40A2-B4A0-B2C8B71D8E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586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ADD7A-FE61-48EE-BE0E-8546E5401374}" type="datetimeFigureOut">
              <a:rPr lang="en-US" smtClean="0"/>
              <a:t>4/28/25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00EEB-8338-48D7-8EE8-EE0082EF76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770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338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169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B1852-CD31-527D-771B-DC3425231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3D9430-D89E-99EB-2749-AC60C19B3E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4C7A9E-EC26-CF78-6981-B6D910CB34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C84DA-0438-4799-EA7A-CBFD78A1E1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140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112DE-8DA4-A727-0FBE-274EE1353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32DD6D-5CF6-73A8-2C64-A17F4C36B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B1FE0-5045-8369-B698-49E29DD1A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4/28/25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DC811-AC43-AC3B-5BF4-D856DF8C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1012F-5D10-05EF-7AB3-E6CC26EE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130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3900E-8E55-ECED-A09E-B4B99AF4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B0BFEA-95D1-43EF-EBCF-4BCB5CBD2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2BB12-D3F3-08B2-C06C-13D89602C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4/28/25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E5235-146E-F904-4C43-23411515F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207CD-5C16-E90E-21DD-6E11398E1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167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D4F967-8D46-7BA4-72F3-9B35191992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415E2A-2DA5-3FF5-0418-C3B74327B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7DEE2-6DC5-6A77-1ECB-71609AE9C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4/28/25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9B700-FFD3-4A2A-1335-C14656753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28514-E717-76FE-2E74-278A1085E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2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8D4B-8FDB-FC10-DD25-8B7A618B0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21D2B-93E6-A8AA-FFA8-D91FD5AFF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83874-54E8-6FA4-08E1-E8C73118C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4/28/25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1D728-5F41-C7C4-1E9C-459A090E7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E2C69-66FD-9534-E163-23BBFAF4E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34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997E4-D8CA-2D92-237C-E42108677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F2196E-555E-0ABB-27CF-E24B870B3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D70D0-A1A3-6613-7442-C6D2F9145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4/28/25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553DD-2F6B-5105-62E6-7FA806B11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1F2E1-C1FF-425D-E154-264E00760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8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B0AC5-9873-1752-E7EC-EF23BB94E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9BC49-9B91-DE90-C5C8-E2E1B7C657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3B8E04-3537-2E01-C1F3-7DAE58F06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2C869-3304-ADD8-AECF-4F7348699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4/28/25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0055CD-346A-C241-952F-841BBAAAF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A7FC6-DB1F-A47B-CCA7-CF864A6E7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838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58913-EB8B-D3D7-811D-F0CC3F24E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BE1C4-17AD-89FA-AF10-3BAA81EC8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44227B-E923-A989-6156-DD438C403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35F7D3-6FA4-82B7-8737-7846B5348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9A2C9-A8D9-B2EE-0D0B-94AEB0D826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C75B5F-CD28-4486-C90F-C51CB4CA0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4/28/25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B1C97D-5719-2400-8FD7-CC3F2BD1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D0DE1A-2386-5693-1031-0C49B7BF0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604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B75F1-0931-E47A-B6BC-EC1493C31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B12066-364A-87DA-6E24-2EAD9F326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4/28/25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4AFB1E-9E32-F811-A936-F154D4346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3D2DBB-7C7F-F0F8-EE01-C7F00A848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36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2CED2B-DCE9-7CE1-6272-CC7F9FDB3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4/28/25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CCC884-CA70-69CC-747A-DE64BD036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0EA52-5CAE-1163-694D-A67806458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29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E424F-617B-B80B-9993-019AD160E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1EA62-D78F-2377-26C0-1177C281A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84A72-2A6E-4248-B72A-5866A2108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C3E52E-B962-AC52-8B1F-231D03E71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4/28/25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763514-7A51-4E2D-336D-50082945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F008C-0AD8-A9EA-5310-2BC21F21E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379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F4F27-B1B3-FD27-A691-0FA578FA4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CFAAAD-F9ED-F199-24CC-0861D2439F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DB132-7AAD-4795-981D-5B668A8EA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AE826-223C-132C-EE65-CE200434F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4/28/25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8B68D7-3697-DBEF-83A8-381CD4A58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2E34F-E58A-8FA8-83CB-14D81DA2F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22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DF9A43-27F1-541C-8F84-84D180560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B91C2-085E-7134-E1CA-F1669ABF5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080D2-EF95-08D8-638C-6CA347DC02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4/28/25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67550-E29B-43A1-C5D0-87845801E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1EE1E-A000-1EF3-562B-AAEC1BCC5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1DF012-E940-BF42-677C-49BC22EF1A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30D32A-359B-41BB-9746-2CF3A21EE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400"/>
              <a:t>Enabling Digital Transformation in Small Island Developing States (SIDS)</a:t>
            </a:r>
            <a:endParaRPr lang="ru-RU" sz="4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A222A-88BC-48F4-9AE8-2115B7D1E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1600" dirty="0"/>
              <a:t>Tira Greene – Digital Transformation Expert </a:t>
            </a:r>
          </a:p>
          <a:p>
            <a:pPr algn="l"/>
            <a:r>
              <a:rPr lang="en-US" sz="1600" dirty="0"/>
              <a:t>Session on global digital regulatory environments and best practices – April 30,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0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DC570-72AC-45BE-BB60-458EBBAC8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Digital transformation in SIDS</a:t>
            </a:r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4323ACE6-AE0A-179A-270B-740E5E1390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8364510"/>
              </p:ext>
            </p:extLst>
          </p:nvPr>
        </p:nvGraphicFramePr>
        <p:xfrm>
          <a:off x="836680" y="2405067"/>
          <a:ext cx="6002110" cy="372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sailboat in the water&#10;&#10;AI-generated content may be incorrect.">
            <a:extLst>
              <a:ext uri="{FF2B5EF4-FFF2-40B4-BE49-F238E27FC236}">
                <a16:creationId xmlns:a16="http://schemas.microsoft.com/office/drawing/2014/main" id="{DE1454D9-8B1B-3E9E-8012-2CF652FBFB2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8486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5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48CEAE-E9BB-017A-29A9-401B9AC13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CO" sz="4000" dirty="0"/>
              <a:t>Global Models and Regulatory Lessons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3CE6308F-8E8B-1027-7265-8905373EC5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5701376"/>
              </p:ext>
            </p:extLst>
          </p:nvPr>
        </p:nvGraphicFramePr>
        <p:xfrm>
          <a:off x="645459" y="2219323"/>
          <a:ext cx="6193331" cy="3914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EBDBAB9-BFD8-4E31-0F7F-4BD12F1CFE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0207" y="10"/>
            <a:ext cx="436179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7745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ody of water with boats in it&#10;&#10;AI-generated content may be incorrect.">
            <a:extLst>
              <a:ext uri="{FF2B5EF4-FFF2-40B4-BE49-F238E27FC236}">
                <a16:creationId xmlns:a16="http://schemas.microsoft.com/office/drawing/2014/main" id="{87BAA002-DEAD-755B-82FA-3A59B45CD1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6379" y="0"/>
            <a:ext cx="8405621" cy="685799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9AF9B1-F245-E652-BD83-4E7E7691C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64" y="1109757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/>
              <a:t>OECS Regional Initiatives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F68F8A-8CA1-C9BD-3F61-4F6A516281CD}"/>
              </a:ext>
            </a:extLst>
          </p:cNvPr>
          <p:cNvSpPr txBox="1"/>
          <p:nvPr/>
        </p:nvSpPr>
        <p:spPr>
          <a:xfrm>
            <a:off x="309955" y="2459421"/>
            <a:ext cx="6427175" cy="606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Caribbean Digital Transformation Project (CARDTP)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Eastern Caribbean Telecommunications Authority (ECTEL)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Eastern Caribbean Digital Currency (EC Dollar)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Smart Caribbean Initiative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Caribbean Regional Communications Infrastructure Program (CARCIP)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OECS Cybersecurity Strategy and Action Plan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Montserrat"/>
              </a:rPr>
              <a:t>Multipurpose ID Card under the Electronic Government for Regional Integration Project (EGRIP)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Montserrat"/>
              </a:rPr>
              <a:t>Strengthening of the Civil Registration and Vital Statistics (CRVS) system among Member States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Montserrat"/>
              </a:rPr>
              <a:t>Draft OECS Model Digital ID, Model Bill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1333581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F2DB72-86B8-F989-E2DF-AC969D469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677EE1-A1BA-AD0F-B55D-C5B16253B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0" i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cases of Belize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666924-5239-5893-C920-FDF737CA3796}"/>
              </a:ext>
            </a:extLst>
          </p:cNvPr>
          <p:cNvSpPr txBox="1"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/>
              <a:t>Belize National ICT Strategy 2021-2026: A comprehensive plan to integrate ICT across various sectors </a:t>
            </a:r>
          </a:p>
          <a:p>
            <a:pPr marL="3429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/>
              <a:t>e-Government Initiatives: Launch of Belize’s e-Government Portal</a:t>
            </a:r>
          </a:p>
          <a:p>
            <a:pPr marL="3429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/>
              <a:t>e-Payments and Digital Services: Expansion of digital payment systems </a:t>
            </a:r>
          </a:p>
          <a:p>
            <a:pPr marL="3429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/>
              <a:t>ICT and Digital Literacy Programs: Initiatives to build digital skills among citizens.</a:t>
            </a:r>
          </a:p>
          <a:p>
            <a:pPr marL="3429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/>
              <a:t>National Cybersecurity Strategy: Implementation of policies to safeguard Belize’s digital infrastructure and protect citizens’ personal data from cyber threats </a:t>
            </a:r>
          </a:p>
          <a:p>
            <a:pPr marL="3429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/>
              <a:t>Establishment of the Cybersecurity Incident - Response Team (CIRT) to monitor and respond to cybersecurity incidents</a:t>
            </a:r>
          </a:p>
          <a:p>
            <a:pPr marL="3429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/>
              <a:t>Progress towards implementing a National Digital ID System</a:t>
            </a:r>
          </a:p>
          <a:p>
            <a:pPr marL="3429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49595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28B843-184D-84E6-6292-2FAAB4A7F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029AEE-1437-C357-8EBD-AB173B54E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Th case of Trinidad and Tobago</a:t>
            </a:r>
            <a:endParaRPr lang="en-US" sz="4000" b="0" i="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181E86-41D3-CB4F-5BD2-3D8653A8FAE2}"/>
              </a:ext>
            </a:extLst>
          </p:cNvPr>
          <p:cNvSpPr txBox="1"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B3C2F9-0F0D-655C-8EF0-76DA5DD116D3}"/>
              </a:ext>
            </a:extLst>
          </p:cNvPr>
          <p:cNvSpPr txBox="1"/>
          <p:nvPr/>
        </p:nvSpPr>
        <p:spPr>
          <a:xfrm>
            <a:off x="4698858" y="662473"/>
            <a:ext cx="6555348" cy="4225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/>
              <a:t>Establishment of the Ministry of Digital Transformation (2021</a:t>
            </a:r>
          </a:p>
          <a:p>
            <a:pPr marL="3429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/>
              <a:t>e-Government Services Expansion: Launch of various online government platforms</a:t>
            </a:r>
            <a:endParaRPr lang="en-US" dirty="0"/>
          </a:p>
          <a:p>
            <a:pPr marL="3429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/>
              <a:t>New Ecommerce Readiness Assessment and Ecommerce Strategy</a:t>
            </a:r>
          </a:p>
          <a:p>
            <a:pPr marL="3429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/>
              <a:t>Digital Literacy and Skills Development Programs: Focus on upskilling the workforce </a:t>
            </a:r>
          </a:p>
          <a:p>
            <a:pPr marL="3429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/>
              <a:t>Trinidad and Tobago's Participation in Regional Initiatives: Active involvement in initiatives like the Caribbean Telecommunications Union (CTU) and CARCIP (Caribbean Regional Communications Infrastructure Program)</a:t>
            </a:r>
          </a:p>
          <a:p>
            <a:pPr marL="3429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b="1" dirty="0"/>
              <a:t>Trinidad and Tobago's Financial Centre for Innovation</a:t>
            </a:r>
            <a:r>
              <a:rPr lang="en-US" b="1" dirty="0"/>
              <a:t> </a:t>
            </a:r>
            <a:r>
              <a:rPr lang="en-US" sz="1800" dirty="0"/>
              <a:t>fostering a FinTech ecosystem to drive innovation in financial services and digital payments</a:t>
            </a:r>
          </a:p>
        </p:txBody>
      </p:sp>
    </p:spTree>
    <p:extLst>
      <p:ext uri="{BB962C8B-B14F-4D97-AF65-F5344CB8AC3E}">
        <p14:creationId xmlns:p14="http://schemas.microsoft.com/office/powerpoint/2010/main" val="624442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7C7B0F-778F-7737-50EA-0B6924021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A41C9D-F49D-CF43-5359-3732A3C5B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80" y="0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Best Practices </a:t>
            </a:r>
            <a:endParaRPr lang="en-US" sz="4000" b="0" i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3AACFF-E631-FB2E-5FA0-E9B09114EC7F}"/>
              </a:ext>
            </a:extLst>
          </p:cNvPr>
          <p:cNvSpPr txBox="1"/>
          <p:nvPr/>
        </p:nvSpPr>
        <p:spPr>
          <a:xfrm>
            <a:off x="304800" y="1093694"/>
            <a:ext cx="6533990" cy="5040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en-US" sz="800" dirty="0"/>
          </a:p>
        </p:txBody>
      </p:sp>
      <p:pic>
        <p:nvPicPr>
          <p:cNvPr id="6" name="Picture 5" descr="A group of green objects on a stage&#10;&#10;AI-generated content may be incorrect.">
            <a:extLst>
              <a:ext uri="{FF2B5EF4-FFF2-40B4-BE49-F238E27FC236}">
                <a16:creationId xmlns:a16="http://schemas.microsoft.com/office/drawing/2014/main" id="{51EC9399-B74A-1C79-3B28-7AEA78599F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266720" y="932720"/>
            <a:ext cx="6858000" cy="4992560"/>
          </a:xfrm>
          <a:prstGeom prst="rect">
            <a:avLst/>
          </a:prstGeom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090DA8-7F11-4314-F5ED-750D144D38B9}"/>
              </a:ext>
            </a:extLst>
          </p:cNvPr>
          <p:cNvSpPr txBox="1"/>
          <p:nvPr/>
        </p:nvSpPr>
        <p:spPr>
          <a:xfrm>
            <a:off x="523795" y="1608316"/>
            <a:ext cx="6096000" cy="3741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/>
              <a:t>Government Leadership and Institutional Support</a:t>
            </a:r>
          </a:p>
          <a:p>
            <a:pPr marL="3429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/>
              <a:t>Comprehensive National Digital Strategies</a:t>
            </a:r>
          </a:p>
          <a:p>
            <a:pPr marL="3429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/>
              <a:t>Public-Private Sector Collaboration</a:t>
            </a:r>
          </a:p>
          <a:p>
            <a:pPr marL="3429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/>
              <a:t>Digital Inclusion and Skills Development</a:t>
            </a:r>
          </a:p>
          <a:p>
            <a:pPr marL="3429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/>
              <a:t>Regulatory and Legal Frameworks</a:t>
            </a:r>
          </a:p>
          <a:p>
            <a:pPr marL="3429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/>
              <a:t>Focus on Cybersecurity</a:t>
            </a:r>
          </a:p>
          <a:p>
            <a:pPr marL="3429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/>
              <a:t>Inclusive Financial Technologies (FinTech)</a:t>
            </a:r>
          </a:p>
          <a:p>
            <a:pPr marL="3429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/>
              <a:t>Focus on Enhanced Digital Infrastructure</a:t>
            </a:r>
          </a:p>
          <a:p>
            <a:pPr marL="3429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/>
              <a:t>Regional Cooperation </a:t>
            </a:r>
          </a:p>
          <a:p>
            <a:pPr marL="3429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/>
              <a:t>Alignment with International Standards</a:t>
            </a:r>
          </a:p>
        </p:txBody>
      </p:sp>
    </p:spTree>
    <p:extLst>
      <p:ext uri="{BB962C8B-B14F-4D97-AF65-F5344CB8AC3E}">
        <p14:creationId xmlns:p14="http://schemas.microsoft.com/office/powerpoint/2010/main" val="2636119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F257BD-F5BE-D026-4C22-8472AB314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36C4118A-B523-45D9-B427-8E05B2DEA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E7BF2BE-EBF2-C201-BE81-9C9A77EE2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676" y="557189"/>
            <a:ext cx="4899039" cy="334690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200"/>
              <a:t>Thank You!</a:t>
            </a:r>
            <a:endParaRPr lang="ru-RU" sz="520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D5977DD0-B2BF-F15B-EF59-A917C906D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676" y="4068287"/>
            <a:ext cx="4899039" cy="2060799"/>
          </a:xfrm>
          <a:noFill/>
        </p:spPr>
        <p:txBody>
          <a:bodyPr>
            <a:normAutofit/>
          </a:bodyPr>
          <a:lstStyle/>
          <a:p>
            <a:pPr algn="l"/>
            <a:r>
              <a:rPr lang="en-US"/>
              <a:t>tiragreene@gmail.com</a:t>
            </a:r>
            <a:endParaRPr lang="ru-RU"/>
          </a:p>
        </p:txBody>
      </p:sp>
      <p:pic>
        <p:nvPicPr>
          <p:cNvPr id="2" name="Picture 1" descr="A person and person standing in a valley with a city in the background&#10;&#10;AI-generated content may be incorrect.">
            <a:extLst>
              <a:ext uri="{FF2B5EF4-FFF2-40B4-BE49-F238E27FC236}">
                <a16:creationId xmlns:a16="http://schemas.microsoft.com/office/drawing/2014/main" id="{46A487EE-7F76-6412-87BF-466F8123DD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10"/>
            <a:ext cx="610565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19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C30393A-FEC6-4A44-9E4A-6EA49F1F7D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16958A-754B-4396-9457-FD7A427A37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8C88F1-1664-415F-AFCE-F6CF4580981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1938</TotalTime>
  <Words>484</Words>
  <Application>Microsoft Macintosh PowerPoint</Application>
  <PresentationFormat>Widescreen</PresentationFormat>
  <Paragraphs>61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Courier New</vt:lpstr>
      <vt:lpstr>Montserrat</vt:lpstr>
      <vt:lpstr>Symbol</vt:lpstr>
      <vt:lpstr>Office Theme</vt:lpstr>
      <vt:lpstr>Enabling Digital Transformation in Small Island Developing States (SIDS)</vt:lpstr>
      <vt:lpstr>Digital transformation in SIDS</vt:lpstr>
      <vt:lpstr>Global Models and Regulatory Lessons</vt:lpstr>
      <vt:lpstr>OECS Regional Initiatives</vt:lpstr>
      <vt:lpstr>The cases of Belize</vt:lpstr>
      <vt:lpstr>Th case of Trinidad and Tobago</vt:lpstr>
      <vt:lpstr>Best Practices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Donna Esposito</dc:creator>
  <cp:lastModifiedBy>Tira Greene</cp:lastModifiedBy>
  <cp:revision>8</cp:revision>
  <dcterms:created xsi:type="dcterms:W3CDTF">2025-03-14T16:11:51Z</dcterms:created>
  <dcterms:modified xsi:type="dcterms:W3CDTF">2025-04-30T02:42:24Z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