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Play"/>
      <p:regular r:id="rId12"/>
      <p:bold r:id="rId13"/>
    </p:embeddedFont>
    <p:embeddedFont>
      <p:font typeface="Nunito"/>
      <p:regular r:id="rId14"/>
      <p:bold r:id="rId15"/>
      <p:italic r:id="rId16"/>
      <p:boldItalic r:id="rId17"/>
    </p:embeddedFont>
    <p:embeddedFont>
      <p:font typeface="Maven Pro"/>
      <p:regular r:id="rId18"/>
      <p:bold r:id="rId19"/>
    </p:embeddedFont>
    <p:embeddedFont>
      <p:font typeface="Gill Sans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kquxMEM7Bzc4o2mfNcFsx4HbG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FD217E-4ED3-49AB-8F34-6F7DCB8A175D}">
  <a:tblStyle styleId="{F9FD217E-4ED3-49AB-8F34-6F7DCB8A17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regular.fntdata"/><Relationship Id="rId22" Type="http://customschemas.google.com/relationships/presentationmetadata" Target="metadata"/><Relationship Id="rId21" Type="http://schemas.openxmlformats.org/officeDocument/2006/relationships/font" Target="fonts/Gill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lay-bold.fntdata"/><Relationship Id="rId12" Type="http://schemas.openxmlformats.org/officeDocument/2006/relationships/font" Target="fonts/Play-regular.fntdata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19" Type="http://schemas.openxmlformats.org/officeDocument/2006/relationships/font" Target="fonts/MavenPro-bold.fntdata"/><Relationship Id="rId18" Type="http://schemas.openxmlformats.org/officeDocument/2006/relationships/font" Target="fonts/MavenPr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redentialengine.org/credential-transparency/ctdl/" TargetMode="External"/><Relationship Id="rId3" Type="http://schemas.openxmlformats.org/officeDocument/2006/relationships/hyperlink" Target="https://credentialengine.org/credential-transparency/credential-registry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redreg.net/ctdl/handbook" TargetMode="External"/><Relationship Id="rId3" Type="http://schemas.openxmlformats.org/officeDocument/2006/relationships/hyperlink" Target="https://credreg.net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redreg.net/ctdl/handbook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977f4f0ac_1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3977f4f0ac_1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CA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Credential Transparency Description Language (CTDL): </a:t>
            </a:r>
            <a:r>
              <a:rPr lang="en-CA" sz="14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2"/>
              </a:rPr>
              <a:t>https://credentialengine.org/credential-transparency/ctdl/ </a:t>
            </a:r>
            <a:br>
              <a:rPr lang="en-CA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-CA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CA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Credential</a:t>
            </a:r>
            <a:r>
              <a:rPr lang="en-CA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Regsitry: </a:t>
            </a:r>
            <a:r>
              <a:rPr lang="en-CA" sz="14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https://credentialengine.org/credential-transparency/credential-registry/</a:t>
            </a:r>
            <a:r>
              <a:rPr lang="en-CA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970ed396c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3970ed396c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CTDL Handbook: </a:t>
            </a:r>
            <a:br>
              <a:rPr b="1" lang="en-CA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CA" sz="1400" u="sng">
                <a:solidFill>
                  <a:srgbClr val="467886"/>
                </a:solid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https://credreg.net/ctdl/handbook</a:t>
            </a:r>
            <a:r>
              <a:rPr lang="en-CA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endParaRPr sz="14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Technical Site:</a:t>
            </a:r>
            <a:endParaRPr b="1" sz="14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00" u="sng">
                <a:solidFill>
                  <a:srgbClr val="467886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https://credreg.net</a:t>
            </a:r>
            <a:r>
              <a:rPr lang="en-CA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9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970ed396c_0_9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970ed396c_0_9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latin typeface="Nunito"/>
                <a:ea typeface="Nunito"/>
                <a:cs typeface="Nunito"/>
                <a:sym typeface="Nunito"/>
              </a:rPr>
              <a:t>The links go to specific sections of the CTDL handbook </a:t>
            </a:r>
            <a:r>
              <a:rPr lang="en-CA" sz="1400" u="sng">
                <a:solidFill>
                  <a:srgbClr val="467886"/>
                </a:solid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https://credreg.net/ctdl/handbook</a:t>
            </a:r>
            <a:r>
              <a:rPr lang="en-CA"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endParaRPr sz="14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977f4f0ac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3977f4f0a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977f4f0ac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3977f4f0ac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black graphic design&#10;&#10;Description automatically generated" id="12" name="Google Shape;1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0"/>
          <p:cNvSpPr txBox="1"/>
          <p:nvPr>
            <p:ph type="ctrTitle"/>
          </p:nvPr>
        </p:nvSpPr>
        <p:spPr>
          <a:xfrm>
            <a:off x="1752599" y="1977680"/>
            <a:ext cx="840519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" type="subTitle"/>
          </p:nvPr>
        </p:nvSpPr>
        <p:spPr>
          <a:xfrm>
            <a:off x="1752599" y="4614517"/>
            <a:ext cx="8494643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7838"/>
              </a:buClr>
              <a:buSzPts val="2400"/>
              <a:buNone/>
              <a:defRPr b="1" sz="2400">
                <a:solidFill>
                  <a:srgbClr val="4A7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3970ed396c_0_552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54" name="Google Shape;54;g33970ed396c_0_5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68067" y="6384717"/>
            <a:ext cx="395800" cy="3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slim right margin) 4">
  <p:cSld name="TITLE_AND_BODY_1_5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33970ed396c_0_1280"/>
          <p:cNvPicPr preferRelativeResize="0"/>
          <p:nvPr/>
        </p:nvPicPr>
        <p:blipFill rotWithShape="1">
          <a:blip r:embed="rId2">
            <a:alphaModFix/>
          </a:blip>
          <a:srcRect b="41639" l="0" r="80017" t="0"/>
          <a:stretch/>
        </p:blipFill>
        <p:spPr>
          <a:xfrm>
            <a:off x="11956233" y="-57400"/>
            <a:ext cx="322400" cy="40733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33970ed396c_0_1280"/>
          <p:cNvSpPr txBox="1"/>
          <p:nvPr>
            <p:ph idx="1" type="body"/>
          </p:nvPr>
        </p:nvSpPr>
        <p:spPr>
          <a:xfrm>
            <a:off x="1128800" y="2653400"/>
            <a:ext cx="9374100" cy="338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g33970ed396c_0_1280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59" name="Google Shape;59;g33970ed396c_0_1280"/>
          <p:cNvPicPr preferRelativeResize="0"/>
          <p:nvPr/>
        </p:nvPicPr>
        <p:blipFill rotWithShape="1">
          <a:blip r:embed="rId2">
            <a:alphaModFix amt="28000"/>
          </a:blip>
          <a:srcRect b="0" l="0" r="80017" t="80910"/>
          <a:stretch/>
        </p:blipFill>
        <p:spPr>
          <a:xfrm>
            <a:off x="11956233" y="5586600"/>
            <a:ext cx="322400" cy="1332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33970ed396c_0_1280"/>
          <p:cNvPicPr preferRelativeResize="0"/>
          <p:nvPr/>
        </p:nvPicPr>
        <p:blipFill rotWithShape="1">
          <a:blip r:embed="rId2">
            <a:alphaModFix amt="70000"/>
          </a:blip>
          <a:srcRect b="19139" l="0" r="80017" t="58358"/>
          <a:stretch/>
        </p:blipFill>
        <p:spPr>
          <a:xfrm>
            <a:off x="11956233" y="4016000"/>
            <a:ext cx="322400" cy="157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slim right margin)">
  <p:cSld name="TITLE_AND_BODY_1_6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33970ed396c_0_1461"/>
          <p:cNvPicPr preferRelativeResize="0"/>
          <p:nvPr/>
        </p:nvPicPr>
        <p:blipFill rotWithShape="1">
          <a:blip r:embed="rId2">
            <a:alphaModFix/>
          </a:blip>
          <a:srcRect b="41639" l="0" r="80017" t="0"/>
          <a:stretch/>
        </p:blipFill>
        <p:spPr>
          <a:xfrm>
            <a:off x="11956233" y="-57400"/>
            <a:ext cx="322400" cy="40733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33970ed396c_0_1461"/>
          <p:cNvSpPr txBox="1"/>
          <p:nvPr>
            <p:ph idx="1" type="body"/>
          </p:nvPr>
        </p:nvSpPr>
        <p:spPr>
          <a:xfrm>
            <a:off x="1128800" y="2653400"/>
            <a:ext cx="9374100" cy="338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g33970ed396c_0_1461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65" name="Google Shape;65;g33970ed396c_0_1461"/>
          <p:cNvPicPr preferRelativeResize="0"/>
          <p:nvPr/>
        </p:nvPicPr>
        <p:blipFill rotWithShape="1">
          <a:blip r:embed="rId2">
            <a:alphaModFix amt="28000"/>
          </a:blip>
          <a:srcRect b="0" l="0" r="80017" t="80910"/>
          <a:stretch/>
        </p:blipFill>
        <p:spPr>
          <a:xfrm>
            <a:off x="11956233" y="5586600"/>
            <a:ext cx="322400" cy="1332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33970ed396c_0_1461"/>
          <p:cNvPicPr preferRelativeResize="0"/>
          <p:nvPr/>
        </p:nvPicPr>
        <p:blipFill rotWithShape="1">
          <a:blip r:embed="rId2">
            <a:alphaModFix amt="70000"/>
          </a:blip>
          <a:srcRect b="19139" l="0" r="80017" t="58358"/>
          <a:stretch/>
        </p:blipFill>
        <p:spPr>
          <a:xfrm>
            <a:off x="11956233" y="4016000"/>
            <a:ext cx="322400" cy="157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977f4f0ac_1_190"/>
          <p:cNvSpPr txBox="1"/>
          <p:nvPr>
            <p:ph type="title"/>
          </p:nvPr>
        </p:nvSpPr>
        <p:spPr>
          <a:xfrm>
            <a:off x="1738400" y="798100"/>
            <a:ext cx="4574100" cy="26535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g33977f4f0ac_1_190"/>
          <p:cNvSpPr txBox="1"/>
          <p:nvPr>
            <p:ph idx="1" type="subTitle"/>
          </p:nvPr>
        </p:nvSpPr>
        <p:spPr>
          <a:xfrm>
            <a:off x="1128800" y="3657604"/>
            <a:ext cx="4574100" cy="968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0" name="Google Shape;70;g33977f4f0ac_1_190"/>
          <p:cNvSpPr txBox="1"/>
          <p:nvPr>
            <p:ph idx="2" type="body"/>
          </p:nvPr>
        </p:nvSpPr>
        <p:spPr>
          <a:xfrm>
            <a:off x="6538267" y="881333"/>
            <a:ext cx="4574100" cy="51609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g33977f4f0ac_1_190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72" name="Google Shape;72;g33977f4f0ac_1_1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68067" y="6384717"/>
            <a:ext cx="395800" cy="3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33977f4f0ac_1_190"/>
          <p:cNvSpPr/>
          <p:nvPr/>
        </p:nvSpPr>
        <p:spPr>
          <a:xfrm rot="4582538">
            <a:off x="1213203" y="1147475"/>
            <a:ext cx="192311" cy="387472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33977f4f0ac_1_190"/>
          <p:cNvSpPr/>
          <p:nvPr/>
        </p:nvSpPr>
        <p:spPr>
          <a:xfrm rot="2791440">
            <a:off x="1011983" y="836375"/>
            <a:ext cx="598212" cy="202502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33977f4f0ac_1_190"/>
          <p:cNvSpPr/>
          <p:nvPr/>
        </p:nvSpPr>
        <p:spPr>
          <a:xfrm rot="530943">
            <a:off x="1019899" y="1017620"/>
            <a:ext cx="469994" cy="181969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33977f4f0ac_1_190"/>
          <p:cNvSpPr/>
          <p:nvPr/>
        </p:nvSpPr>
        <p:spPr>
          <a:xfrm rot="4857775">
            <a:off x="1084891" y="686109"/>
            <a:ext cx="804081" cy="230519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33977f4f0ac_1_190"/>
          <p:cNvSpPr/>
          <p:nvPr/>
        </p:nvSpPr>
        <p:spPr>
          <a:xfrm rot="6415242">
            <a:off x="1233563" y="737183"/>
            <a:ext cx="840068" cy="173461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33977f4f0ac_1_400"/>
          <p:cNvPicPr preferRelativeResize="0"/>
          <p:nvPr/>
        </p:nvPicPr>
        <p:blipFill rotWithShape="1">
          <a:blip r:embed="rId2">
            <a:alphaModFix/>
          </a:blip>
          <a:srcRect b="41639" l="0" r="25439" t="0"/>
          <a:stretch/>
        </p:blipFill>
        <p:spPr>
          <a:xfrm>
            <a:off x="11245033" y="-57400"/>
            <a:ext cx="1202966" cy="40733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33977f4f0ac_1_400"/>
          <p:cNvSpPr txBox="1"/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g33977f4f0ac_1_400"/>
          <p:cNvSpPr txBox="1"/>
          <p:nvPr>
            <p:ph idx="1" type="body"/>
          </p:nvPr>
        </p:nvSpPr>
        <p:spPr>
          <a:xfrm>
            <a:off x="1128800" y="2653400"/>
            <a:ext cx="9374100" cy="338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g33977f4f0ac_1_400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83" name="Google Shape;83;g33977f4f0ac_1_4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8067" y="6384717"/>
            <a:ext cx="395800" cy="3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33977f4f0ac_1_400"/>
          <p:cNvSpPr/>
          <p:nvPr/>
        </p:nvSpPr>
        <p:spPr>
          <a:xfrm rot="4582538">
            <a:off x="1213203" y="1147475"/>
            <a:ext cx="192311" cy="387472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33977f4f0ac_1_400"/>
          <p:cNvSpPr/>
          <p:nvPr/>
        </p:nvSpPr>
        <p:spPr>
          <a:xfrm rot="2791440">
            <a:off x="1011983" y="836375"/>
            <a:ext cx="598212" cy="202502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33977f4f0ac_1_400"/>
          <p:cNvSpPr/>
          <p:nvPr/>
        </p:nvSpPr>
        <p:spPr>
          <a:xfrm rot="530943">
            <a:off x="1019899" y="1017620"/>
            <a:ext cx="469994" cy="181969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3977f4f0ac_1_400"/>
          <p:cNvSpPr/>
          <p:nvPr/>
        </p:nvSpPr>
        <p:spPr>
          <a:xfrm rot="4857775">
            <a:off x="1084891" y="686109"/>
            <a:ext cx="804081" cy="230519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33977f4f0ac_1_400"/>
          <p:cNvSpPr/>
          <p:nvPr/>
        </p:nvSpPr>
        <p:spPr>
          <a:xfrm rot="6415242">
            <a:off x="1233563" y="737183"/>
            <a:ext cx="840068" cy="173461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g33977f4f0ac_1_400"/>
          <p:cNvPicPr preferRelativeResize="0"/>
          <p:nvPr/>
        </p:nvPicPr>
        <p:blipFill rotWithShape="1">
          <a:blip r:embed="rId2">
            <a:alphaModFix amt="28000"/>
          </a:blip>
          <a:srcRect b="0" l="0" r="25439" t="80910"/>
          <a:stretch/>
        </p:blipFill>
        <p:spPr>
          <a:xfrm>
            <a:off x="11245033" y="5586600"/>
            <a:ext cx="1202966" cy="1332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33977f4f0ac_1_400"/>
          <p:cNvPicPr preferRelativeResize="0"/>
          <p:nvPr/>
        </p:nvPicPr>
        <p:blipFill rotWithShape="1">
          <a:blip r:embed="rId2">
            <a:alphaModFix amt="70000"/>
          </a:blip>
          <a:srcRect b="19139" l="0" r="25439" t="58358"/>
          <a:stretch/>
        </p:blipFill>
        <p:spPr>
          <a:xfrm>
            <a:off x="11245033" y="4016000"/>
            <a:ext cx="1202966" cy="157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black line&#10;&#10;Description automatically generated" id="16" name="Google Shape;1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7838"/>
              </a:buClr>
              <a:buSzPts val="6000"/>
              <a:buFont typeface="Arial"/>
              <a:buNone/>
              <a:defRPr sz="6000">
                <a:solidFill>
                  <a:srgbClr val="4A7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19" name="Google Shape;1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black line&#10;&#10;Description automatically generated" id="23" name="Google Shape;2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2"/>
          <p:cNvSpPr txBox="1"/>
          <p:nvPr>
            <p:ph type="title"/>
          </p:nvPr>
        </p:nvSpPr>
        <p:spPr>
          <a:xfrm>
            <a:off x="2176671" y="136525"/>
            <a:ext cx="917713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7838"/>
              </a:buClr>
              <a:buSzPts val="4400"/>
              <a:buFont typeface="Arial"/>
              <a:buNone/>
              <a:defRPr b="0">
                <a:solidFill>
                  <a:srgbClr val="4A7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8200" y="1848677"/>
            <a:ext cx="10515600" cy="377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black line&#10;&#10;Description automatically generated" id="27" name="Google Shape;2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3"/>
          <p:cNvSpPr txBox="1"/>
          <p:nvPr>
            <p:ph type="title"/>
          </p:nvPr>
        </p:nvSpPr>
        <p:spPr>
          <a:xfrm>
            <a:off x="273258" y="995363"/>
            <a:ext cx="591047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7838"/>
              </a:buClr>
              <a:buSzPts val="4400"/>
              <a:buFont typeface="Arial"/>
              <a:buNone/>
              <a:defRPr b="0" sz="4400">
                <a:solidFill>
                  <a:srgbClr val="4A7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/>
          <p:nvPr>
            <p:ph idx="2" type="pic"/>
          </p:nvPr>
        </p:nvSpPr>
        <p:spPr>
          <a:xfrm>
            <a:off x="6456984" y="0"/>
            <a:ext cx="5735016" cy="6281529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273257" y="2727324"/>
            <a:ext cx="5910470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curved line on a white background&#10;&#10;Description automatically generated" id="32" name="Google Shape;3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4"/>
          <p:cNvSpPr txBox="1"/>
          <p:nvPr>
            <p:ph type="title"/>
          </p:nvPr>
        </p:nvSpPr>
        <p:spPr>
          <a:xfrm>
            <a:off x="2176671" y="136525"/>
            <a:ext cx="917713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7838"/>
              </a:buClr>
              <a:buSzPts val="4400"/>
              <a:buFont typeface="Arial"/>
              <a:buNone/>
              <a:defRPr b="0">
                <a:solidFill>
                  <a:srgbClr val="4A7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838200" y="1848677"/>
            <a:ext cx="10515600" cy="377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curved line on a white background&#10;&#10;Description automatically generated" id="36" name="Google Shape;3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type="title"/>
          </p:nvPr>
        </p:nvSpPr>
        <p:spPr>
          <a:xfrm>
            <a:off x="2176671" y="136525"/>
            <a:ext cx="917713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7838"/>
              </a:buClr>
              <a:buSzPts val="4400"/>
              <a:buFont typeface="Arial"/>
              <a:buNone/>
              <a:defRPr b="0">
                <a:solidFill>
                  <a:srgbClr val="4A7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white logo&#10;&#10;Description automatically generated" id="41" name="Google Shape;4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6"/>
          <p:cNvSpPr txBox="1"/>
          <p:nvPr>
            <p:ph type="title"/>
          </p:nvPr>
        </p:nvSpPr>
        <p:spPr>
          <a:xfrm>
            <a:off x="2872408" y="7316"/>
            <a:ext cx="84813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7838"/>
              </a:buClr>
              <a:buSzPts val="4400"/>
              <a:buFont typeface="Arial"/>
              <a:buNone/>
              <a:defRPr b="0">
                <a:solidFill>
                  <a:srgbClr val="4A7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>
  <p:cSld name="1_Picture with 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rectangular object with a white background&#10;&#10;Description automatically generated" id="44" name="Google Shape;4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7"/>
          <p:cNvSpPr txBox="1"/>
          <p:nvPr>
            <p:ph type="title"/>
          </p:nvPr>
        </p:nvSpPr>
        <p:spPr>
          <a:xfrm>
            <a:off x="273258" y="995363"/>
            <a:ext cx="591047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7838"/>
              </a:buClr>
              <a:buSzPts val="4400"/>
              <a:buFont typeface="Arial"/>
              <a:buNone/>
              <a:defRPr b="0" sz="4400">
                <a:solidFill>
                  <a:srgbClr val="4A7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/>
          <p:nvPr>
            <p:ph idx="2" type="pic"/>
          </p:nvPr>
        </p:nvSpPr>
        <p:spPr>
          <a:xfrm>
            <a:off x="7021927" y="995363"/>
            <a:ext cx="4487586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273257" y="2727324"/>
            <a:ext cx="5910470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white background&#10;&#10;Description automatically generated" id="49" name="Google Shape;4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8"/>
          <p:cNvSpPr txBox="1"/>
          <p:nvPr>
            <p:ph type="title"/>
          </p:nvPr>
        </p:nvSpPr>
        <p:spPr>
          <a:xfrm>
            <a:off x="2176671" y="136525"/>
            <a:ext cx="917713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7838"/>
              </a:buClr>
              <a:buSzPts val="4400"/>
              <a:buFont typeface="Arial"/>
              <a:buNone/>
              <a:defRPr b="0">
                <a:solidFill>
                  <a:srgbClr val="4A7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" type="body"/>
          </p:nvPr>
        </p:nvSpPr>
        <p:spPr>
          <a:xfrm>
            <a:off x="838200" y="1848677"/>
            <a:ext cx="10515600" cy="377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hyperlink" Target="https://credentialengine.org/credential-transparency/credential-registry/" TargetMode="External"/><Relationship Id="rId6" Type="http://schemas.openxmlformats.org/officeDocument/2006/relationships/hyperlink" Target="https://credentialengine.org/credential-transparency/ctdl/" TargetMode="External"/><Relationship Id="rId7" Type="http://schemas.openxmlformats.org/officeDocument/2006/relationships/hyperlink" Target="https://credentialengine.org/credential-transparency/ctdl/" TargetMode="External"/><Relationship Id="rId8" Type="http://schemas.openxmlformats.org/officeDocument/2006/relationships/hyperlink" Target="https://credentialengine.org/credential-transparency/ctdl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redreg.net/ctdl/handbook" TargetMode="External"/><Relationship Id="rId4" Type="http://schemas.openxmlformats.org/officeDocument/2006/relationships/hyperlink" Target="https://credreg.net" TargetMode="External"/><Relationship Id="rId5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25.png"/><Relationship Id="rId20" Type="http://schemas.openxmlformats.org/officeDocument/2006/relationships/hyperlink" Target="https://credreg.net/ctdl/handbook#transfervalue" TargetMode="External"/><Relationship Id="rId41" Type="http://schemas.openxmlformats.org/officeDocument/2006/relationships/image" Target="../media/image34.png"/><Relationship Id="rId22" Type="http://schemas.openxmlformats.org/officeDocument/2006/relationships/hyperlink" Target="https://credentialengine.org/2023/10/25/credential-registry-publishing-options-for-ctdl-work-classes/" TargetMode="External"/><Relationship Id="rId21" Type="http://schemas.openxmlformats.org/officeDocument/2006/relationships/hyperlink" Target="https://credentialengine.org/2023/10/25/credential-registry-publishing-options-for-ctdl-work-classes/" TargetMode="External"/><Relationship Id="rId24" Type="http://schemas.openxmlformats.org/officeDocument/2006/relationships/image" Target="../media/image12.png"/><Relationship Id="rId23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redreg.net/ctdl/handbook#ctdlasncollection" TargetMode="External"/><Relationship Id="rId4" Type="http://schemas.openxmlformats.org/officeDocument/2006/relationships/hyperlink" Target="https://credreg.net/ctdl/handbook#qdataschema" TargetMode="External"/><Relationship Id="rId9" Type="http://schemas.openxmlformats.org/officeDocument/2006/relationships/hyperlink" Target="https://credreg.net/ctdl/handbook#learningopportunitytypes" TargetMode="External"/><Relationship Id="rId26" Type="http://schemas.openxmlformats.org/officeDocument/2006/relationships/image" Target="../media/image10.png"/><Relationship Id="rId25" Type="http://schemas.openxmlformats.org/officeDocument/2006/relationships/image" Target="../media/image28.png"/><Relationship Id="rId28" Type="http://schemas.openxmlformats.org/officeDocument/2006/relationships/image" Target="../media/image23.png"/><Relationship Id="rId27" Type="http://schemas.openxmlformats.org/officeDocument/2006/relationships/image" Target="../media/image37.png"/><Relationship Id="rId5" Type="http://schemas.openxmlformats.org/officeDocument/2006/relationships/hyperlink" Target="https://credreg.net/ctdl/handbook#competencyframework" TargetMode="External"/><Relationship Id="rId6" Type="http://schemas.openxmlformats.org/officeDocument/2006/relationships/hyperlink" Target="https://credreg.net/ctdl/handbook#pathwayclasses" TargetMode="External"/><Relationship Id="rId29" Type="http://schemas.openxmlformats.org/officeDocument/2006/relationships/image" Target="../media/image20.png"/><Relationship Id="rId7" Type="http://schemas.openxmlformats.org/officeDocument/2006/relationships/hyperlink" Target="https://credreg.net/ctdl/handbook#controlledvocabularies" TargetMode="External"/><Relationship Id="rId8" Type="http://schemas.openxmlformats.org/officeDocument/2006/relationships/hyperlink" Target="https://credreg.net/ctdl/handbook#useofprogressionmodels" TargetMode="External"/><Relationship Id="rId31" Type="http://schemas.openxmlformats.org/officeDocument/2006/relationships/image" Target="../media/image16.png"/><Relationship Id="rId30" Type="http://schemas.openxmlformats.org/officeDocument/2006/relationships/image" Target="../media/image29.png"/><Relationship Id="rId11" Type="http://schemas.openxmlformats.org/officeDocument/2006/relationships/hyperlink" Target="https://credreg.net/ctdl/handbook#credential" TargetMode="External"/><Relationship Id="rId33" Type="http://schemas.openxmlformats.org/officeDocument/2006/relationships/image" Target="../media/image17.png"/><Relationship Id="rId10" Type="http://schemas.openxmlformats.org/officeDocument/2006/relationships/hyperlink" Target="https://credreg.net/ctdl/handbook#actionclasses" TargetMode="External"/><Relationship Id="rId32" Type="http://schemas.openxmlformats.org/officeDocument/2006/relationships/image" Target="../media/image19.png"/><Relationship Id="rId13" Type="http://schemas.openxmlformats.org/officeDocument/2006/relationships/hyperlink" Target="https://credreg.net/ctdl/handbook#qualificationsframeworks" TargetMode="External"/><Relationship Id="rId35" Type="http://schemas.openxmlformats.org/officeDocument/2006/relationships/image" Target="../media/image24.png"/><Relationship Id="rId12" Type="http://schemas.openxmlformats.org/officeDocument/2006/relationships/hyperlink" Target="https://credreg.net/page/typeslist#ceterms_Credential" TargetMode="External"/><Relationship Id="rId34" Type="http://schemas.openxmlformats.org/officeDocument/2006/relationships/image" Target="../media/image35.png"/><Relationship Id="rId15" Type="http://schemas.openxmlformats.org/officeDocument/2006/relationships/hyperlink" Target="https://credreg.net/ctdl/handbook#jobs" TargetMode="External"/><Relationship Id="rId37" Type="http://schemas.openxmlformats.org/officeDocument/2006/relationships/image" Target="../media/image32.png"/><Relationship Id="rId14" Type="http://schemas.openxmlformats.org/officeDocument/2006/relationships/hyperlink" Target="https://credreg.net/ctdl/handbook#rubrics" TargetMode="External"/><Relationship Id="rId36" Type="http://schemas.openxmlformats.org/officeDocument/2006/relationships/image" Target="../media/image33.png"/><Relationship Id="rId17" Type="http://schemas.openxmlformats.org/officeDocument/2006/relationships/hyperlink" Target="https://credreg.net/ctdl/handbook#learningopportunityprofile" TargetMode="External"/><Relationship Id="rId39" Type="http://schemas.openxmlformats.org/officeDocument/2006/relationships/image" Target="../media/image31.png"/><Relationship Id="rId16" Type="http://schemas.openxmlformats.org/officeDocument/2006/relationships/hyperlink" Target="https://credreg.net/ctdl/handbook#useofprogressionmodels" TargetMode="External"/><Relationship Id="rId38" Type="http://schemas.openxmlformats.org/officeDocument/2006/relationships/image" Target="../media/image30.png"/><Relationship Id="rId19" Type="http://schemas.openxmlformats.org/officeDocument/2006/relationships/hyperlink" Target="https://credreg.net/ctdl/handbook#learningopportunitytypes" TargetMode="External"/><Relationship Id="rId18" Type="http://schemas.openxmlformats.org/officeDocument/2006/relationships/hyperlink" Target="https://credentialengine.org/2023/10/25/credential-registry-publishing-options-for-ctdl-work-classe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uidance.credentialengine.org/badge-publisher-introduction/" TargetMode="External"/><Relationship Id="rId4" Type="http://schemas.openxmlformats.org/officeDocument/2006/relationships/hyperlink" Target="https://guidance.credentialengine.org/get-started-bulk-upload/" TargetMode="External"/><Relationship Id="rId9" Type="http://schemas.openxmlformats.org/officeDocument/2006/relationships/hyperlink" Target="https://docs.google.com/presentation/d/1GCxgAfhvqjkPbhgL0u8FaS6qLBg1Hqjhsh6fO4nvJeg/edit#slide=id.p" TargetMode="External"/><Relationship Id="rId5" Type="http://schemas.openxmlformats.org/officeDocument/2006/relationships/hyperlink" Target="https://guidance.credentialengine.org/get-started-manual-entry/" TargetMode="External"/><Relationship Id="rId6" Type="http://schemas.openxmlformats.org/officeDocument/2006/relationships/hyperlink" Target="https://guidance.credentialengine.org/get-started-pathway-builder/" TargetMode="External"/><Relationship Id="rId7" Type="http://schemas.openxmlformats.org/officeDocument/2006/relationships/hyperlink" Target="https://credreg.net/registry/assistant" TargetMode="External"/><Relationship Id="rId8" Type="http://schemas.openxmlformats.org/officeDocument/2006/relationships/hyperlink" Target="https://docs.google.com/presentation/d/1dqshBvuZ-5AGQe8zxozknoOTNB1v-KK2Tc2bvRnqZCw/edit#slide=id.p" TargetMode="External"/><Relationship Id="rId11" Type="http://schemas.openxmlformats.org/officeDocument/2006/relationships/hyperlink" Target="https://credreg.net/registry/handbook#consume" TargetMode="External"/><Relationship Id="rId10" Type="http://schemas.openxmlformats.org/officeDocument/2006/relationships/hyperlink" Target="https://docs.google.com/presentation/d/17M4hnxEOArJj4wJeH5nl7ePW1T4CfGnnPlqsWwEhTsM/edit#slide=id.p" TargetMode="External"/><Relationship Id="rId13" Type="http://schemas.openxmlformats.org/officeDocument/2006/relationships/hyperlink" Target="https://credreg.net/registry/searchapi" TargetMode="External"/><Relationship Id="rId12" Type="http://schemas.openxmlformats.org/officeDocument/2006/relationships/hyperlink" Target="https://credreg.net/registry/handbook#getrecord" TargetMode="External"/><Relationship Id="rId15" Type="http://schemas.openxmlformats.org/officeDocument/2006/relationships/hyperlink" Target="https://credentialfinder.org/widget" TargetMode="External"/><Relationship Id="rId14" Type="http://schemas.openxmlformats.org/officeDocument/2006/relationships/hyperlink" Target="https://credreg.net/registry/handbook#offlinestorage" TargetMode="External"/><Relationship Id="rId17" Type="http://schemas.openxmlformats.org/officeDocument/2006/relationships/hyperlink" Target="https://guidance.credentialengine.org/get-started-set-up-your-credential-engine-account/" TargetMode="External"/><Relationship Id="rId16" Type="http://schemas.openxmlformats.org/officeDocument/2006/relationships/hyperlink" Target="https://credreg.net/ctdl/ctid" TargetMode="External"/><Relationship Id="rId19" Type="http://schemas.openxmlformats.org/officeDocument/2006/relationships/hyperlink" Target="https://guidance.credentialengine.org/" TargetMode="External"/><Relationship Id="rId18" Type="http://schemas.openxmlformats.org/officeDocument/2006/relationships/hyperlink" Target="https://credreg.ne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credentialengine.org" TargetMode="External"/><Relationship Id="rId4" Type="http://schemas.openxmlformats.org/officeDocument/2006/relationships/hyperlink" Target="mailto:info@credentialengine.org" TargetMode="External"/><Relationship Id="rId9" Type="http://schemas.openxmlformats.org/officeDocument/2006/relationships/hyperlink" Target="mailto:jkitchens@credentialengine.org" TargetMode="External"/><Relationship Id="rId5" Type="http://schemas.openxmlformats.org/officeDocument/2006/relationships/hyperlink" Target="http://www.credreg.net" TargetMode="External"/><Relationship Id="rId6" Type="http://schemas.openxmlformats.org/officeDocument/2006/relationships/hyperlink" Target="http://www.credentialfinder.org" TargetMode="External"/><Relationship Id="rId7" Type="http://schemas.openxmlformats.org/officeDocument/2006/relationships/image" Target="../media/image38.png"/><Relationship Id="rId8" Type="http://schemas.openxmlformats.org/officeDocument/2006/relationships/hyperlink" Target="mailto:phil.barker@pjjk.co.uk" TargetMode="External"/><Relationship Id="rId10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452776" y="1868575"/>
            <a:ext cx="9650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CA" sz="3200"/>
              <a:t>GDN Conversation Series: Understanding Credential and Skill Transparency and Interoperability with Credential Engine</a:t>
            </a:r>
            <a:br>
              <a:rPr lang="en-CA" sz="3200"/>
            </a:br>
            <a:br>
              <a:rPr lang="en-CA" sz="3200"/>
            </a:br>
            <a:endParaRPr sz="3300"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562325" y="3388550"/>
            <a:ext cx="65319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CA"/>
              <a:t>Part III: A Technical Deep Dive Into CTDL, </a:t>
            </a:r>
            <a:br>
              <a:rPr lang="en-CA"/>
            </a:br>
            <a:r>
              <a:rPr lang="en-CA"/>
              <a:t>Implementation, and Applications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CA"/>
              <a:t>February 26, 2025</a:t>
            </a:r>
            <a:endParaRPr/>
          </a:p>
        </p:txBody>
      </p:sp>
      <p:pic>
        <p:nvPicPr>
          <p:cNvPr id="97" name="Google Shape;9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4142" y="4174438"/>
            <a:ext cx="3051003" cy="1525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977f4f0ac_1_204"/>
          <p:cNvSpPr txBox="1"/>
          <p:nvPr>
            <p:ph idx="4294967295" type="title"/>
          </p:nvPr>
        </p:nvSpPr>
        <p:spPr>
          <a:xfrm>
            <a:off x="1738400" y="0"/>
            <a:ext cx="9374100" cy="133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925214"/>
                </a:solidFill>
              </a:rPr>
              <a:t>Credential Engine’s Open Technologies</a:t>
            </a:r>
            <a:endParaRPr>
              <a:solidFill>
                <a:srgbClr val="925214"/>
              </a:solidFill>
            </a:endParaRPr>
          </a:p>
        </p:txBody>
      </p:sp>
      <p:pic>
        <p:nvPicPr>
          <p:cNvPr id="103" name="Google Shape;103;g33977f4f0ac_1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786664" y="2651516"/>
            <a:ext cx="1550836" cy="910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33977f4f0ac_1_204"/>
          <p:cNvSpPr/>
          <p:nvPr/>
        </p:nvSpPr>
        <p:spPr>
          <a:xfrm>
            <a:off x="4195475" y="3102003"/>
            <a:ext cx="2205900" cy="123600"/>
          </a:xfrm>
          <a:prstGeom prst="rightArrow">
            <a:avLst>
              <a:gd fmla="val 100000" name="adj1"/>
              <a:gd fmla="val 50000" name="adj2"/>
            </a:avLst>
          </a:prstGeom>
          <a:solidFill>
            <a:srgbClr val="36A2A2"/>
          </a:solidFill>
          <a:ln cap="flat" cmpd="sng" w="25400">
            <a:solidFill>
              <a:srgbClr val="36A2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C4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74C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33977f4f0ac_1_2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4474" y="2455326"/>
            <a:ext cx="1376511" cy="142662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33977f4f0ac_1_204"/>
          <p:cNvSpPr txBox="1"/>
          <p:nvPr/>
        </p:nvSpPr>
        <p:spPr>
          <a:xfrm>
            <a:off x="5960775" y="4141227"/>
            <a:ext cx="4511100" cy="2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25" spcFirstLastPara="1" rIns="6092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500"/>
              <a:buFont typeface="Gill Sans"/>
              <a:buNone/>
            </a:pPr>
            <a:r>
              <a:rPr b="1" i="0" lang="en-CA" sz="2000" u="sng" cap="none" strike="noStrike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Credential Registry</a:t>
            </a:r>
            <a:endParaRPr sz="2000">
              <a:solidFill>
                <a:srgbClr val="07203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72034"/>
              </a:buClr>
              <a:buSzPts val="1500"/>
              <a:buFont typeface="Gill Sans"/>
              <a:buNone/>
            </a:pPr>
            <a:r>
              <a:rPr i="0" lang="en-CA" sz="1600" u="none" cap="none" strike="noStrike">
                <a:solidFill>
                  <a:srgbClr val="072034"/>
                </a:solidFill>
                <a:latin typeface="Nunito"/>
                <a:ea typeface="Nunito"/>
                <a:cs typeface="Nunito"/>
                <a:sym typeface="Nunito"/>
              </a:rPr>
              <a:t>More than a database, the Registry collects and connects credential data described with CTDL </a:t>
            </a:r>
            <a:r>
              <a:rPr lang="en-CA" sz="1600">
                <a:solidFill>
                  <a:srgbClr val="072034"/>
                </a:solidFill>
                <a:latin typeface="Nunito"/>
                <a:ea typeface="Nunito"/>
                <a:cs typeface="Nunito"/>
                <a:sym typeface="Nunito"/>
              </a:rPr>
              <a:t>to support </a:t>
            </a:r>
            <a:r>
              <a:rPr i="0" lang="en-CA" sz="1600" u="none" cap="none" strike="noStrike">
                <a:solidFill>
                  <a:srgbClr val="072034"/>
                </a:solidFill>
                <a:latin typeface="Nunito"/>
                <a:ea typeface="Nunito"/>
                <a:cs typeface="Nunito"/>
                <a:sym typeface="Nunito"/>
              </a:rPr>
              <a:t>an open applications marketplace</a:t>
            </a:r>
            <a:r>
              <a:rPr lang="en-CA" sz="1600">
                <a:solidFill>
                  <a:srgbClr val="072034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600">
              <a:solidFill>
                <a:srgbClr val="07203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500"/>
              <a:buFont typeface="Gill Sans"/>
              <a:buNone/>
            </a:pPr>
            <a:r>
              <a:t/>
            </a:r>
            <a:endParaRPr b="0" i="1" sz="1300" u="none" cap="none" strike="noStrike">
              <a:solidFill>
                <a:srgbClr val="07203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500"/>
              <a:buFont typeface="Gill Sans"/>
              <a:buNone/>
            </a:pPr>
            <a:r>
              <a:t/>
            </a:r>
            <a:endParaRPr b="0" i="1" sz="1300" u="none" cap="none" strike="noStrike">
              <a:solidFill>
                <a:srgbClr val="07203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500"/>
              <a:buFont typeface="Gill Sans"/>
              <a:buNone/>
            </a:pPr>
            <a:r>
              <a:t/>
            </a:r>
            <a:endParaRPr b="0" i="1" sz="1300" u="none" cap="none" strike="noStrike">
              <a:solidFill>
                <a:srgbClr val="07203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300"/>
              <a:buFont typeface="Gill Sans"/>
              <a:buNone/>
            </a:pPr>
            <a:r>
              <a:t/>
            </a:r>
            <a:endParaRPr b="0" i="0" sz="1300" u="none" cap="none" strike="noStrike">
              <a:solidFill>
                <a:srgbClr val="07203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g33977f4f0ac_1_204"/>
          <p:cNvSpPr txBox="1"/>
          <p:nvPr/>
        </p:nvSpPr>
        <p:spPr>
          <a:xfrm>
            <a:off x="537700" y="4144300"/>
            <a:ext cx="45111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25" spcFirstLastPara="1" rIns="60925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CA" sz="2000" u="sng" cap="none" strike="noStrike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6"/>
              </a:rPr>
              <a:t>Credential Transparency </a:t>
            </a:r>
            <a:br>
              <a:rPr b="1" i="0" lang="en-CA" sz="2000" u="sng" cap="none" strike="noStrike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7"/>
              </a:rPr>
            </a:br>
            <a:r>
              <a:rPr b="1" i="0" lang="en-CA" sz="2000" u="sng" cap="none" strike="noStrike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8"/>
              </a:rPr>
              <a:t>Description Language (CTDL)</a:t>
            </a:r>
            <a:endParaRPr sz="2000">
              <a:solidFill>
                <a:srgbClr val="07203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-CA" sz="1600" u="none" cap="none" strike="noStrike">
                <a:solidFill>
                  <a:srgbClr val="072034"/>
                </a:solidFill>
                <a:latin typeface="Nunito"/>
                <a:ea typeface="Nunito"/>
                <a:cs typeface="Nunito"/>
                <a:sym typeface="Nunito"/>
              </a:rPr>
              <a:t>The only common language that describes key features of credentials, credentialing organizations, competenc</a:t>
            </a:r>
            <a:r>
              <a:rPr lang="en-CA" sz="1600">
                <a:solidFill>
                  <a:srgbClr val="072034"/>
                </a:solidFill>
                <a:latin typeface="Nunito"/>
                <a:ea typeface="Nunito"/>
                <a:cs typeface="Nunito"/>
                <a:sym typeface="Nunito"/>
              </a:rPr>
              <a:t>ies</a:t>
            </a:r>
            <a:r>
              <a:rPr i="0" lang="en-CA" sz="1600" u="none" cap="none" strike="noStrike">
                <a:solidFill>
                  <a:srgbClr val="072034"/>
                </a:solidFill>
                <a:latin typeface="Nunito"/>
                <a:ea typeface="Nunito"/>
                <a:cs typeface="Nunito"/>
                <a:sym typeface="Nunito"/>
              </a:rPr>
              <a:t>, and quality assurance bodies. It is the d</a:t>
            </a:r>
            <a:r>
              <a:rPr lang="en-CA" sz="1600">
                <a:solidFill>
                  <a:srgbClr val="072034"/>
                </a:solidFill>
                <a:latin typeface="Nunito"/>
                <a:ea typeface="Nunito"/>
                <a:cs typeface="Nunito"/>
                <a:sym typeface="Nunito"/>
              </a:rPr>
              <a:t>escription </a:t>
            </a:r>
            <a:r>
              <a:rPr lang="en-CA" sz="1600">
                <a:solidFill>
                  <a:srgbClr val="072034"/>
                </a:solidFill>
                <a:latin typeface="Nunito"/>
                <a:ea typeface="Nunito"/>
                <a:cs typeface="Nunito"/>
                <a:sym typeface="Nunito"/>
              </a:rPr>
              <a:t>language</a:t>
            </a:r>
            <a:r>
              <a:rPr lang="en-CA" sz="1600">
                <a:solidFill>
                  <a:srgbClr val="07203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i="0" lang="en-CA" sz="1600" u="none" cap="none" strike="noStrike">
                <a:solidFill>
                  <a:srgbClr val="072034"/>
                </a:solidFill>
                <a:latin typeface="Nunito"/>
                <a:ea typeface="Nunito"/>
                <a:cs typeface="Nunito"/>
                <a:sym typeface="Nunito"/>
              </a:rPr>
              <a:t>for describing credentials and includes </a:t>
            </a:r>
            <a:r>
              <a:rPr lang="en-CA" sz="1600">
                <a:solidFill>
                  <a:srgbClr val="072034"/>
                </a:solidFill>
                <a:latin typeface="Nunito"/>
                <a:ea typeface="Nunito"/>
                <a:cs typeface="Nunito"/>
                <a:sym typeface="Nunito"/>
              </a:rPr>
              <a:t>1,200</a:t>
            </a:r>
            <a:r>
              <a:rPr i="0" lang="en-CA" sz="1600" u="none" cap="none" strike="noStrike">
                <a:solidFill>
                  <a:srgbClr val="072034"/>
                </a:solidFill>
                <a:latin typeface="Nunito"/>
                <a:ea typeface="Nunito"/>
                <a:cs typeface="Nunito"/>
                <a:sym typeface="Nunito"/>
              </a:rPr>
              <a:t>+ </a:t>
            </a:r>
            <a:r>
              <a:rPr lang="en-CA" sz="1600">
                <a:solidFill>
                  <a:srgbClr val="072034"/>
                </a:solidFill>
                <a:latin typeface="Nunito"/>
                <a:ea typeface="Nunito"/>
                <a:cs typeface="Nunito"/>
                <a:sym typeface="Nunito"/>
              </a:rPr>
              <a:t>defined CTDL terms. </a:t>
            </a:r>
            <a:endParaRPr b="0" i="0" sz="1600" u="none" cap="none" strike="noStrike">
              <a:solidFill>
                <a:srgbClr val="07203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g33977f4f0ac_1_204"/>
          <p:cNvSpPr txBox="1"/>
          <p:nvPr/>
        </p:nvSpPr>
        <p:spPr>
          <a:xfrm>
            <a:off x="1500833" y="1574800"/>
            <a:ext cx="920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CA" sz="19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Transforming credential information into linked open data means it can be shared, connected, and used across applications.</a:t>
            </a:r>
            <a:endParaRPr i="0" sz="19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970ed396c_0_738"/>
          <p:cNvSpPr txBox="1"/>
          <p:nvPr>
            <p:ph idx="12" type="sldNum"/>
          </p:nvPr>
        </p:nvSpPr>
        <p:spPr>
          <a:xfrm>
            <a:off x="15024082" y="8421290"/>
            <a:ext cx="975600" cy="69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14" name="Google Shape;114;g33970ed396c_0_738"/>
          <p:cNvSpPr txBox="1"/>
          <p:nvPr>
            <p:ph idx="4294967295" type="title"/>
          </p:nvPr>
        </p:nvSpPr>
        <p:spPr>
          <a:xfrm>
            <a:off x="0" y="0"/>
            <a:ext cx="12192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2525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</a:pPr>
            <a:r>
              <a:rPr lang="en-CA" sz="3600">
                <a:solidFill>
                  <a:srgbClr val="925214"/>
                </a:solidFill>
              </a:rPr>
              <a:t>Credential Transparency Description Language</a:t>
            </a:r>
            <a:endParaRPr b="1" sz="3900">
              <a:solidFill>
                <a:srgbClr val="925214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15" name="Google Shape;115;g33970ed396c_0_738"/>
          <p:cNvSpPr txBox="1"/>
          <p:nvPr/>
        </p:nvSpPr>
        <p:spPr>
          <a:xfrm>
            <a:off x="543200" y="841200"/>
            <a:ext cx="11206800" cy="4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CA" sz="1600">
                <a:latin typeface="Nunito"/>
                <a:ea typeface="Nunito"/>
                <a:cs typeface="Nunito"/>
                <a:sym typeface="Nunito"/>
              </a:rPr>
              <a:t>CTDL is a description language. </a:t>
            </a:r>
            <a:br>
              <a:rPr lang="en-CA" sz="1600">
                <a:latin typeface="Nunito"/>
                <a:ea typeface="Nunito"/>
                <a:cs typeface="Nunito"/>
                <a:sym typeface="Nunito"/>
              </a:rPr>
            </a:b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4064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en-CA" sz="1600">
                <a:latin typeface="Nunito"/>
                <a:ea typeface="Nunito"/>
                <a:cs typeface="Nunito"/>
                <a:sym typeface="Nunito"/>
              </a:rPr>
              <a:t>Family of schemas modeled on World Wide Web Consortium (W3C) specifications for the semantic web.  Modeled as linked open data. 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4064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en-CA" sz="1600">
                <a:latin typeface="Nunito"/>
                <a:ea typeface="Nunito"/>
                <a:cs typeface="Nunito"/>
                <a:sym typeface="Nunito"/>
              </a:rPr>
              <a:t>Every term in the CTDL is defined for semantic meaning.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4064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en-CA" sz="1600">
                <a:latin typeface="Nunito"/>
                <a:ea typeface="Nunito"/>
                <a:cs typeface="Nunito"/>
                <a:sym typeface="Nunito"/>
              </a:rPr>
              <a:t>Available for anyone to use under an open license. 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4064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en-CA" sz="1600">
                <a:latin typeface="Nunito"/>
                <a:ea typeface="Nunito"/>
                <a:cs typeface="Nunito"/>
                <a:sym typeface="Nunito"/>
              </a:rPr>
              <a:t>Living language with rules for how it gets updated.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4064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en-CA" sz="1600">
                <a:latin typeface="Nunito"/>
                <a:ea typeface="Nunito"/>
                <a:cs typeface="Nunito"/>
                <a:sym typeface="Nunito"/>
              </a:rPr>
              <a:t>Meant to be used by anyone, anywhere in the world.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600">
                <a:latin typeface="Nunito"/>
                <a:ea typeface="Nunito"/>
                <a:cs typeface="Nunito"/>
                <a:sym typeface="Nunito"/>
              </a:rPr>
              <a:t>CTDL Handbook: </a:t>
            </a:r>
            <a:br>
              <a:rPr b="1" lang="en-CA" sz="1600">
                <a:latin typeface="Nunito"/>
                <a:ea typeface="Nunito"/>
                <a:cs typeface="Nunito"/>
                <a:sym typeface="Nunito"/>
              </a:rPr>
            </a:br>
            <a:r>
              <a:rPr lang="en-CA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https://credreg.net/ctdl/handbook</a:t>
            </a:r>
            <a:r>
              <a:rPr lang="en-CA" sz="1600">
                <a:latin typeface="Nunito"/>
                <a:ea typeface="Nunito"/>
                <a:cs typeface="Nunito"/>
                <a:sym typeface="Nunito"/>
              </a:rPr>
              <a:t>  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600">
                <a:latin typeface="Nunito"/>
                <a:ea typeface="Nunito"/>
                <a:cs typeface="Nunito"/>
                <a:sym typeface="Nunito"/>
              </a:rPr>
              <a:t>Technical Site:</a:t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https://credreg.net</a:t>
            </a:r>
            <a:r>
              <a:rPr lang="en-CA" sz="1600">
                <a:latin typeface="Nunito"/>
                <a:ea typeface="Nunito"/>
                <a:cs typeface="Nunito"/>
                <a:sym typeface="Nunito"/>
              </a:rPr>
              <a:t>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6" name="Google Shape;116;g33970ed396c_0_738"/>
          <p:cNvPicPr preferRelativeResize="0"/>
          <p:nvPr/>
        </p:nvPicPr>
        <p:blipFill rotWithShape="1">
          <a:blip r:embed="rId5">
            <a:alphaModFix/>
          </a:blip>
          <a:srcRect b="1653" l="0" r="0" t="1643"/>
          <a:stretch/>
        </p:blipFill>
        <p:spPr>
          <a:xfrm>
            <a:off x="4119675" y="3427875"/>
            <a:ext cx="7767075" cy="343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970ed396c_0_913"/>
          <p:cNvSpPr txBox="1"/>
          <p:nvPr>
            <p:ph idx="12" type="sldNum"/>
          </p:nvPr>
        </p:nvSpPr>
        <p:spPr>
          <a:xfrm>
            <a:off x="15024082" y="8421290"/>
            <a:ext cx="975600" cy="69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22" name="Google Shape;122;g33970ed396c_0_913"/>
          <p:cNvSpPr txBox="1"/>
          <p:nvPr>
            <p:ph idx="4294967295" type="title"/>
          </p:nvPr>
        </p:nvSpPr>
        <p:spPr>
          <a:xfrm>
            <a:off x="157633" y="-6000"/>
            <a:ext cx="117501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CA" sz="3200">
                <a:solidFill>
                  <a:srgbClr val="925214"/>
                </a:solidFill>
              </a:rPr>
              <a:t>Types of CTDL Data </a:t>
            </a:r>
            <a:endParaRPr sz="3200">
              <a:solidFill>
                <a:srgbClr val="925214"/>
              </a:solidFill>
            </a:endParaRPr>
          </a:p>
        </p:txBody>
      </p:sp>
      <p:graphicFrame>
        <p:nvGraphicFramePr>
          <p:cNvPr id="123" name="Google Shape;123;g33970ed396c_0_913"/>
          <p:cNvGraphicFramePr/>
          <p:nvPr/>
        </p:nvGraphicFramePr>
        <p:xfrm>
          <a:off x="92383" y="79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{F9FD217E-4ED3-49AB-8F34-6F7DCB8A175D}</a:tableStyleId>
              </a:tblPr>
              <a:tblGrid>
                <a:gridCol w="4073975"/>
                <a:gridCol w="1953475"/>
                <a:gridCol w="5979800"/>
              </a:tblGrid>
              <a:tr h="508000">
                <a:tc gridSpan="2">
                  <a:txBody>
                    <a:bodyPr/>
                    <a:lstStyle/>
                    <a:p>
                      <a:pPr indent="0" lvl="0" marL="685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3"/>
                        </a:rPr>
                        <a:t>Collection</a:t>
                      </a:r>
                      <a:r>
                        <a:rPr b="1"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Aggregation of related resources.</a:t>
                      </a:r>
                      <a:endParaRPr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609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4"/>
                        </a:rPr>
                        <a:t>Outcome Metric (Quantitative Data)</a:t>
                      </a:r>
                      <a:r>
                        <a:rPr b="1"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Aggregate outcomes such as completion and employment rates, and earnings.</a:t>
                      </a:r>
                      <a:endParaRPr sz="1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8000">
                <a:tc gridSpan="2">
                  <a:txBody>
                    <a:bodyPr/>
                    <a:lstStyle/>
                    <a:p>
                      <a:pPr indent="0" lvl="0" marL="685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5"/>
                        </a:rPr>
                        <a:t>Competency Framework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CA" sz="1300">
                          <a:latin typeface="Nunito"/>
                          <a:ea typeface="Nunito"/>
                          <a:cs typeface="Nunito"/>
                          <a:sym typeface="Nunito"/>
                        </a:rPr>
                        <a:t>Logically related set of competencies.</a:t>
                      </a:r>
                      <a:endParaRPr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609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6"/>
                        </a:rPr>
                        <a:t>Pathway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A structured set of education and career pathway components to fulfill a goal or objective. </a:t>
                      </a:r>
                      <a:endParaRPr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9300">
                <a:tc gridSpan="2">
                  <a:txBody>
                    <a:bodyPr/>
                    <a:lstStyle/>
                    <a:p>
                      <a:pPr indent="0" lvl="0" marL="685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7"/>
                        </a:rPr>
                        <a:t>Concept Scheme</a:t>
                      </a:r>
                      <a:r>
                        <a:rPr b="1"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 controlled vocabulary.</a:t>
                      </a:r>
                      <a:endParaRPr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609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8"/>
                        </a:rPr>
                        <a:t>Progression Model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Identifiable points along a developmental progression.</a:t>
                      </a:r>
                      <a:endParaRPr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8000">
                <a:tc gridSpan="2">
                  <a:txBody>
                    <a:bodyPr/>
                    <a:lstStyle/>
                    <a:p>
                      <a:pPr indent="0" lvl="0" marL="685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9"/>
                        </a:rPr>
                        <a:t>Course</a:t>
                      </a:r>
                      <a:r>
                        <a:rPr b="1"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Single structured sequence of educational activities</a:t>
                      </a:r>
                      <a:endParaRPr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609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10"/>
                        </a:rPr>
                        <a:t>Quality Assurance Actions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A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ction taken to indicate issuance of quality assurance such as accreditation, regulation, or approval. </a:t>
                      </a:r>
                      <a:endParaRPr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95250">
                <a:tc gridSpan="2">
                  <a:txBody>
                    <a:bodyPr/>
                    <a:lstStyle/>
                    <a:p>
                      <a:pPr indent="0" lvl="0" marL="685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11"/>
                        </a:rPr>
                        <a:t>Credential</a:t>
                      </a:r>
                      <a:r>
                        <a:rPr b="1"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Qualification, achievement, personal or organizational quality, or aspect of an identity typically used to indicate suitability.  </a:t>
                      </a: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12"/>
                        </a:rPr>
                        <a:t>Complete list of Credential types.</a:t>
                      </a:r>
                      <a:r>
                        <a:rPr b="1"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endParaRPr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609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13"/>
                        </a:rPr>
                        <a:t>Qualifications Framework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Instrument for developing, classifying and issuing qualifications. </a:t>
                      </a:r>
                      <a:endParaRPr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8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>
                          <a:latin typeface="Nunito"/>
                          <a:ea typeface="Nunito"/>
                          <a:cs typeface="Nunito"/>
                          <a:sym typeface="Nunito"/>
                        </a:rPr>
                        <a:t>Industry</a:t>
                      </a:r>
                      <a:r>
                        <a:rPr lang="en-CA" sz="13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Broad category of economic activities encompassing various sectors. Coming in 2025. </a:t>
                      </a:r>
                      <a:endParaRPr sz="13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762000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609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14"/>
                        </a:rPr>
                        <a:t>Rubric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valuation tool used to assess performance, quality, and/or criteria.</a:t>
                      </a:r>
                      <a:endParaRPr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8000">
                <a:tc gridSpan="2">
                  <a:txBody>
                    <a:bodyPr/>
                    <a:lstStyle/>
                    <a:p>
                      <a:pPr indent="0" lvl="0" marL="685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15"/>
                        </a:rPr>
                        <a:t>Job</a:t>
                      </a:r>
                      <a:r>
                        <a:rPr b="1"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Set of responsibilities based on work roles within an occupation as defined by an employer.</a:t>
                      </a:r>
                      <a:endParaRPr b="1"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609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16"/>
                        </a:rPr>
                        <a:t>Support Service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Resources and assistance that help people overcome barriers to succeed in their education and career goals.</a:t>
                      </a:r>
                      <a:endParaRPr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8000">
                <a:tc gridSpan="2">
                  <a:txBody>
                    <a:bodyPr/>
                    <a:lstStyle/>
                    <a:p>
                      <a:pPr indent="0" lvl="0" marL="685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17"/>
                        </a:rPr>
                        <a:t>Learning Opportunity</a:t>
                      </a:r>
                      <a:r>
                        <a:rPr b="1"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Entity describing an educational or training opportunity.</a:t>
                      </a:r>
                      <a:endParaRPr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609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18"/>
                        </a:rPr>
                        <a:t>Task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Specific activity, typically related to performing a function or achieving a goal.</a:t>
                      </a:r>
                      <a:endParaRPr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7500">
                <a:tc gridSpan="2">
                  <a:txBody>
                    <a:bodyPr/>
                    <a:lstStyle/>
                    <a:p>
                      <a:pPr indent="0" lvl="0" marL="685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19"/>
                        </a:rPr>
                        <a:t>Learning Program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Set of learning opportunities that leads to an outcome, usually a credential like a degree or certificate.</a:t>
                      </a:r>
                      <a:endParaRPr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609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20"/>
                        </a:rPr>
                        <a:t>Transfer Value</a:t>
                      </a:r>
                      <a:r>
                        <a:rPr b="1"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Prior learning  value of a resource such as credits. </a:t>
                      </a:r>
                      <a:endParaRPr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4200">
                <a:tc gridSpan="2">
                  <a:txBody>
                    <a:bodyPr/>
                    <a:lstStyle/>
                    <a:p>
                      <a:pPr indent="0" lvl="0" marL="6858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21"/>
                        </a:rPr>
                        <a:t>Occupation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Profession, trade, or career field that may involve training and/or a formal qualification.</a:t>
                      </a:r>
                      <a:endParaRPr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609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3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r:id="rId22"/>
                        </a:rPr>
                        <a:t>Work Role</a:t>
                      </a:r>
                      <a:r>
                        <a:rPr lang="en-CA" sz="1300">
                          <a:solidFill>
                            <a:srgbClr val="003A4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Collection of tasks and competencies that embody a particular function in one or more jobs.</a:t>
                      </a:r>
                      <a:endParaRPr sz="1300">
                        <a:solidFill>
                          <a:srgbClr val="003A4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24" name="Google Shape;124;g33970ed396c_0_9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57633" y="827434"/>
            <a:ext cx="524800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3970ed396c_0_9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 flipH="1">
            <a:off x="157634" y="1438433"/>
            <a:ext cx="524800" cy="525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3970ed396c_0_9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 flipH="1">
            <a:off x="211918" y="2050083"/>
            <a:ext cx="416232" cy="416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3970ed396c_0_9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84800" y="2596667"/>
            <a:ext cx="470534" cy="47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3970ed396c_0_913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84783" y="3197517"/>
            <a:ext cx="470534" cy="47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3970ed396c_0_913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 flipH="1">
            <a:off x="184749" y="4493250"/>
            <a:ext cx="470534" cy="47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3970ed396c_0_913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84800" y="5062667"/>
            <a:ext cx="470534" cy="47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3970ed396c_0_913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84750" y="5724617"/>
            <a:ext cx="470534" cy="47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3970ed396c_0_913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184800" y="6313017"/>
            <a:ext cx="470534" cy="47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3970ed396c_0_9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6225721" y="881700"/>
            <a:ext cx="416234" cy="41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3970ed396c_0_9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6268100" y="1472083"/>
            <a:ext cx="416234" cy="41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33970ed396c_0_91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268100" y="1992050"/>
            <a:ext cx="416234" cy="416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3970ed396c_0_913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6225733" y="3300335"/>
            <a:ext cx="416234" cy="41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3970ed396c_0_913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6225733" y="4010833"/>
            <a:ext cx="416232" cy="41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33970ed396c_0_913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6225733" y="4587803"/>
            <a:ext cx="416232" cy="41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3970ed396c_0_913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6198583" y="5062650"/>
            <a:ext cx="470534" cy="47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3970ed396c_0_913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6225733" y="5718933"/>
            <a:ext cx="416232" cy="41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3970ed396c_0_913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6268083" y="2589830"/>
            <a:ext cx="331532" cy="416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3970ed396c_0_913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6225733" y="6269867"/>
            <a:ext cx="416234" cy="416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3970ed396c_0_913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184750" y="3923867"/>
            <a:ext cx="470534" cy="470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977f4f0ac_1_0"/>
          <p:cNvSpPr txBox="1"/>
          <p:nvPr>
            <p:ph idx="4294967295" type="title"/>
          </p:nvPr>
        </p:nvSpPr>
        <p:spPr>
          <a:xfrm>
            <a:off x="1789775" y="0"/>
            <a:ext cx="9374100" cy="133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925214"/>
                </a:solidFill>
              </a:rPr>
              <a:t>Credential Registry </a:t>
            </a:r>
            <a:br>
              <a:rPr lang="en-CA">
                <a:solidFill>
                  <a:srgbClr val="925214"/>
                </a:solidFill>
              </a:rPr>
            </a:br>
            <a:r>
              <a:rPr lang="en-CA">
                <a:solidFill>
                  <a:srgbClr val="925214"/>
                </a:solidFill>
              </a:rPr>
              <a:t>Publishing and Consuming Methods</a:t>
            </a:r>
            <a:endParaRPr>
              <a:solidFill>
                <a:srgbClr val="925214"/>
              </a:solidFill>
            </a:endParaRPr>
          </a:p>
        </p:txBody>
      </p:sp>
      <p:grpSp>
        <p:nvGrpSpPr>
          <p:cNvPr id="149" name="Google Shape;149;g33977f4f0ac_1_0"/>
          <p:cNvGrpSpPr/>
          <p:nvPr/>
        </p:nvGrpSpPr>
        <p:grpSpPr>
          <a:xfrm>
            <a:off x="265350" y="3909506"/>
            <a:ext cx="11661300" cy="2812787"/>
            <a:chOff x="233725" y="3705340"/>
            <a:chExt cx="11661300" cy="2802139"/>
          </a:xfrm>
        </p:grpSpPr>
        <p:sp>
          <p:nvSpPr>
            <p:cNvPr id="150" name="Google Shape;150;g33977f4f0ac_1_0"/>
            <p:cNvSpPr/>
            <p:nvPr/>
          </p:nvSpPr>
          <p:spPr>
            <a:xfrm>
              <a:off x="6154225" y="3705340"/>
              <a:ext cx="5740800" cy="2802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1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Publishing </a:t>
              </a:r>
              <a:r>
                <a:rPr b="1" lang="en-CA" sz="1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Options</a:t>
              </a:r>
              <a:endParaRPr b="1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Nunito"/>
                <a:buChar char="●"/>
              </a:pPr>
              <a:r>
                <a:rPr b="1" lang="en-CA" sz="16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3"/>
                </a:rPr>
                <a:t>Badge Publisher Tool</a:t>
              </a:r>
              <a:endParaRPr b="1" sz="1600">
                <a:latin typeface="Nunito"/>
                <a:ea typeface="Nunito"/>
                <a:cs typeface="Nunito"/>
                <a:sym typeface="Nuni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Nunito"/>
                <a:buChar char="●"/>
              </a:pPr>
              <a:r>
                <a:rPr b="1" lang="en-CA" sz="16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4"/>
                </a:rPr>
                <a:t>Bulk Upload</a:t>
              </a:r>
              <a:endParaRPr b="1" sz="1600">
                <a:latin typeface="Nunito"/>
                <a:ea typeface="Nunito"/>
                <a:cs typeface="Nunito"/>
                <a:sym typeface="Nuni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Nunito"/>
                <a:buChar char="●"/>
              </a:pPr>
              <a:r>
                <a:rPr b="1" lang="en-CA" sz="16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5"/>
                </a:rPr>
                <a:t>Manual Entry</a:t>
              </a:r>
              <a:endParaRPr b="1" sz="1600">
                <a:latin typeface="Nunito"/>
                <a:ea typeface="Nunito"/>
                <a:cs typeface="Nunito"/>
                <a:sym typeface="Nuni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Nunito"/>
                <a:buChar char="●"/>
              </a:pPr>
              <a:r>
                <a:rPr b="1" lang="en-CA" sz="16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6"/>
                </a:rPr>
                <a:t>Pathway Builder</a:t>
              </a:r>
              <a:endParaRPr b="1" sz="1600">
                <a:latin typeface="Nunito"/>
                <a:ea typeface="Nunito"/>
                <a:cs typeface="Nunito"/>
                <a:sym typeface="Nuni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Nunito"/>
                <a:buChar char="●"/>
              </a:pPr>
              <a:r>
                <a:rPr b="1" lang="en-CA" sz="16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7"/>
                </a:rPr>
                <a:t>Registry Publishing Assistant API</a:t>
              </a:r>
              <a:r>
                <a:rPr b="1" lang="en-CA" sz="1600">
                  <a:latin typeface="Nunito"/>
                  <a:ea typeface="Nunito"/>
                  <a:cs typeface="Nunito"/>
                  <a:sym typeface="Nunito"/>
                </a:rPr>
                <a:t>/ Slides: </a:t>
              </a:r>
              <a:r>
                <a:rPr b="1" lang="en-CA" sz="16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8"/>
                </a:rPr>
                <a:t>CredentialRegistryPublishingAsstAPI</a:t>
              </a:r>
              <a:r>
                <a:rPr b="1" lang="en-CA" sz="1600">
                  <a:latin typeface="Nunito"/>
                  <a:ea typeface="Nunito"/>
                  <a:cs typeface="Nunito"/>
                  <a:sym typeface="Nunito"/>
                </a:rPr>
                <a:t>  *</a:t>
              </a:r>
              <a:endParaRPr b="1" sz="1600">
                <a:latin typeface="Nunito"/>
                <a:ea typeface="Nunito"/>
                <a:cs typeface="Nunito"/>
                <a:sym typeface="Nuni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Nunito"/>
                <a:buChar char="●"/>
              </a:pPr>
              <a:r>
                <a:rPr b="1" lang="en-CA" sz="16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9"/>
                </a:rPr>
                <a:t>CTDL JSON LD Ingest</a:t>
              </a:r>
              <a:r>
                <a:rPr b="1" lang="en-CA" sz="1600"/>
                <a:t> *</a:t>
              </a:r>
              <a:endParaRPr b="1" sz="1600"/>
            </a:p>
          </p:txBody>
        </p:sp>
        <p:sp>
          <p:nvSpPr>
            <p:cNvPr id="151" name="Google Shape;151;g33977f4f0ac_1_0"/>
            <p:cNvSpPr/>
            <p:nvPr/>
          </p:nvSpPr>
          <p:spPr>
            <a:xfrm>
              <a:off x="233725" y="3705479"/>
              <a:ext cx="5740800" cy="2802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1" lang="en-CA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</a:br>
              <a:r>
                <a:rPr b="1" lang="en-CA" sz="1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Consuming </a:t>
              </a:r>
              <a:r>
                <a:rPr b="1" lang="en-CA" sz="1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Options</a:t>
              </a:r>
              <a:endParaRPr b="1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1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Slides: </a:t>
              </a:r>
              <a:r>
                <a:rPr b="1" lang="en-CA" sz="16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10"/>
                </a:rPr>
                <a:t>Registry Consuming Options</a:t>
              </a:r>
              <a:r>
                <a:rPr b="1" lang="en-CA" sz="1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b="1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1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Registry Handbook: </a:t>
              </a:r>
              <a:r>
                <a:rPr b="1" lang="en-CA" sz="16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11"/>
                </a:rPr>
                <a:t>Registry Handbook</a:t>
              </a:r>
              <a:r>
                <a:rPr b="1" lang="en-CA" sz="1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b="1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SzPts val="1600"/>
                <a:buFont typeface="Nunito"/>
                <a:buChar char="●"/>
              </a:pPr>
              <a:r>
                <a:rPr b="1" lang="en-CA" sz="16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12"/>
                </a:rPr>
                <a:t>Get Record</a:t>
              </a:r>
              <a:r>
                <a:rPr b="1" lang="en-CA" sz="1600">
                  <a:latin typeface="Nunito"/>
                  <a:ea typeface="Nunito"/>
                  <a:cs typeface="Nunito"/>
                  <a:sym typeface="Nunito"/>
                </a:rPr>
                <a:t> * </a:t>
              </a:r>
              <a:endParaRPr b="1" sz="1600">
                <a:latin typeface="Nunito"/>
                <a:ea typeface="Nunito"/>
                <a:cs typeface="Nunito"/>
                <a:sym typeface="Nunito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SzPts val="1600"/>
                <a:buFont typeface="Nunito"/>
                <a:buChar char="●"/>
              </a:pPr>
              <a:r>
                <a:rPr b="1" lang="en-CA" sz="16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13"/>
                </a:rPr>
                <a:t>Search API</a:t>
              </a:r>
              <a:r>
                <a:rPr b="1" lang="en-CA" sz="1600">
                  <a:latin typeface="Nunito"/>
                  <a:ea typeface="Nunito"/>
                  <a:cs typeface="Nunito"/>
                  <a:sym typeface="Nunito"/>
                </a:rPr>
                <a:t> * </a:t>
              </a:r>
              <a:endParaRPr b="1" sz="1600">
                <a:latin typeface="Nunito"/>
                <a:ea typeface="Nunito"/>
                <a:cs typeface="Nunito"/>
                <a:sym typeface="Nunito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SzPts val="1600"/>
                <a:buFont typeface="Nunito"/>
                <a:buChar char="●"/>
              </a:pPr>
              <a:r>
                <a:rPr b="1" lang="en-CA" sz="16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14"/>
                </a:rPr>
                <a:t>Download</a:t>
              </a:r>
              <a:r>
                <a:rPr b="1" lang="en-CA" sz="1600">
                  <a:latin typeface="Nunito"/>
                  <a:ea typeface="Nunito"/>
                  <a:cs typeface="Nunito"/>
                  <a:sym typeface="Nunito"/>
                </a:rPr>
                <a:t> * </a:t>
              </a:r>
              <a:endParaRPr b="1" sz="1600">
                <a:latin typeface="Nunito"/>
                <a:ea typeface="Nunito"/>
                <a:cs typeface="Nunito"/>
                <a:sym typeface="Nunito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SzPts val="1800"/>
                <a:buFont typeface="Nunito"/>
                <a:buChar char="●"/>
              </a:pPr>
              <a:r>
                <a:rPr b="1" lang="en-CA" sz="16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15"/>
                </a:rPr>
                <a:t>Credential Finder Widget</a:t>
              </a:r>
              <a:br>
                <a:rPr b="1" lang="en-CA" sz="1600">
                  <a:latin typeface="Nunito"/>
                  <a:ea typeface="Nunito"/>
                  <a:cs typeface="Nunito"/>
                  <a:sym typeface="Nunito"/>
                </a:rPr>
              </a:br>
              <a:br>
                <a:rPr b="1" lang="en-CA" sz="1600">
                  <a:latin typeface="Nunito"/>
                  <a:ea typeface="Nunito"/>
                  <a:cs typeface="Nunito"/>
                  <a:sym typeface="Nunito"/>
                </a:rPr>
              </a:br>
              <a:br>
                <a:rPr b="1" lang="en-CA" sz="1600">
                  <a:latin typeface="Nunito"/>
                  <a:ea typeface="Nunito"/>
                  <a:cs typeface="Nunito"/>
                  <a:sym typeface="Nunito"/>
                </a:rPr>
              </a:br>
              <a:br>
                <a:rPr b="1" lang="en-CA" sz="1500">
                  <a:latin typeface="Nunito"/>
                  <a:ea typeface="Nunito"/>
                  <a:cs typeface="Nunito"/>
                  <a:sym typeface="Nunito"/>
                </a:rPr>
              </a:br>
              <a:endParaRPr b="1" sz="15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52" name="Google Shape;152;g33977f4f0ac_1_0"/>
          <p:cNvSpPr txBox="1"/>
          <p:nvPr/>
        </p:nvSpPr>
        <p:spPr>
          <a:xfrm>
            <a:off x="336475" y="1341950"/>
            <a:ext cx="11455800" cy="10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CA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Credential Registry is a long-term data store.</a:t>
            </a:r>
            <a:r>
              <a:rPr lang="en-CA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The architecture supports CTDL linked open data structure published as JSON LD and SKOS.  All top-level </a:t>
            </a:r>
            <a:r>
              <a:rPr lang="en-CA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entities, are linked via URIs that include a </a:t>
            </a:r>
            <a:r>
              <a:rPr lang="en-CA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16"/>
              </a:rPr>
              <a:t>CTID</a:t>
            </a:r>
            <a:r>
              <a:rPr lang="en-CA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 property in the CTDL that is defined as a globally unique identifier.   </a:t>
            </a:r>
            <a:br>
              <a:rPr lang="en-CA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-CA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1" lang="en-CA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Registry supports multiple publishing and consuming options. </a:t>
            </a:r>
            <a:r>
              <a:rPr lang="en-CA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API keys are issued via the Credential Registry Publishing System to users who set up an </a:t>
            </a:r>
            <a:r>
              <a:rPr lang="en-CA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17"/>
              </a:rPr>
              <a:t>account</a:t>
            </a:r>
            <a:r>
              <a:rPr lang="en-CA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 Some options are for content specialists and some require developers.  The options that require a developer use APIs and are noted below with an *. </a:t>
            </a:r>
            <a:r>
              <a:rPr b="1" i="1" lang="en-CA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i="1" lang="en-CA" sz="1600">
                <a:solidFill>
                  <a:schemeClr val="dk1"/>
                </a:solidFill>
                <a:highlight>
                  <a:srgbClr val="D0E0E3"/>
                </a:highlight>
                <a:latin typeface="Nunito"/>
                <a:ea typeface="Nunito"/>
                <a:cs typeface="Nunito"/>
                <a:sym typeface="Nunito"/>
              </a:rPr>
              <a:t>For all options, guidance is available via Credential Engine’s technical Site </a:t>
            </a:r>
            <a:r>
              <a:rPr b="1" i="1" lang="en-CA" sz="1600" u="sng">
                <a:solidFill>
                  <a:schemeClr val="hlink"/>
                </a:solidFill>
                <a:highlight>
                  <a:srgbClr val="D0E0E3"/>
                </a:highlight>
                <a:latin typeface="Nunito"/>
                <a:ea typeface="Nunito"/>
                <a:cs typeface="Nunito"/>
                <a:sym typeface="Nunito"/>
                <a:hlinkClick r:id="rId18"/>
              </a:rPr>
              <a:t>https://credreg.net</a:t>
            </a:r>
            <a:r>
              <a:rPr b="1" i="1" lang="en-CA" sz="1600">
                <a:solidFill>
                  <a:schemeClr val="dk1"/>
                </a:solidFill>
                <a:highlight>
                  <a:srgbClr val="D0E0E3"/>
                </a:highlight>
                <a:latin typeface="Nunito"/>
                <a:ea typeface="Nunito"/>
                <a:cs typeface="Nunito"/>
                <a:sym typeface="Nunito"/>
              </a:rPr>
              <a:t> or our Guidance Site </a:t>
            </a:r>
            <a:r>
              <a:rPr b="1" i="1" lang="en-CA" sz="1600" u="sng">
                <a:solidFill>
                  <a:schemeClr val="hlink"/>
                </a:solidFill>
                <a:highlight>
                  <a:srgbClr val="D0E0E3"/>
                </a:highlight>
                <a:latin typeface="Nunito"/>
                <a:ea typeface="Nunito"/>
                <a:cs typeface="Nunito"/>
                <a:sym typeface="Nunito"/>
                <a:hlinkClick r:id="rId19"/>
              </a:rPr>
              <a:t>https://guidance.credentialengine.org/</a:t>
            </a:r>
            <a:r>
              <a:rPr b="1" i="1" lang="en-CA" sz="1600">
                <a:solidFill>
                  <a:schemeClr val="dk1"/>
                </a:solidFill>
                <a:highlight>
                  <a:srgbClr val="D0E0E3"/>
                </a:highlight>
                <a:latin typeface="Nunito"/>
                <a:ea typeface="Nunito"/>
                <a:cs typeface="Nunito"/>
                <a:sym typeface="Nunito"/>
              </a:rPr>
              <a:t>. </a:t>
            </a:r>
            <a:endParaRPr b="1" i="1" sz="1600">
              <a:solidFill>
                <a:schemeClr val="dk1"/>
              </a:solidFill>
              <a:highlight>
                <a:srgbClr val="D0E0E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977f4f0ac_1_13"/>
          <p:cNvSpPr txBox="1"/>
          <p:nvPr>
            <p:ph type="title"/>
          </p:nvPr>
        </p:nvSpPr>
        <p:spPr>
          <a:xfrm>
            <a:off x="1738400" y="648100"/>
            <a:ext cx="5232300" cy="96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500">
                <a:solidFill>
                  <a:srgbClr val="925214"/>
                </a:solidFill>
              </a:rPr>
              <a:t>For More Information</a:t>
            </a:r>
            <a:endParaRPr sz="3500">
              <a:solidFill>
                <a:srgbClr val="925214"/>
              </a:solidFill>
            </a:endParaRPr>
          </a:p>
        </p:txBody>
      </p:sp>
      <p:sp>
        <p:nvSpPr>
          <p:cNvPr id="158" name="Google Shape;158;g33977f4f0ac_1_13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59" name="Google Shape;159;g33977f4f0ac_1_13"/>
          <p:cNvSpPr txBox="1"/>
          <p:nvPr>
            <p:ph idx="2" type="body"/>
          </p:nvPr>
        </p:nvSpPr>
        <p:spPr>
          <a:xfrm>
            <a:off x="592292" y="4410900"/>
            <a:ext cx="5012100" cy="187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300">
                <a:latin typeface="Nunito"/>
                <a:ea typeface="Nunito"/>
                <a:cs typeface="Nunito"/>
                <a:sym typeface="Nunito"/>
              </a:rPr>
              <a:t>Website: </a:t>
            </a:r>
            <a:r>
              <a:rPr lang="en-CA" sz="23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credentialengine.org</a:t>
            </a:r>
            <a:br>
              <a:rPr lang="en-CA" sz="2300">
                <a:latin typeface="Nunito"/>
                <a:ea typeface="Nunito"/>
                <a:cs typeface="Nunito"/>
                <a:sym typeface="Nunito"/>
              </a:rPr>
            </a:br>
            <a:r>
              <a:rPr lang="en-CA" sz="2300">
                <a:latin typeface="Nunito"/>
                <a:ea typeface="Nunito"/>
                <a:cs typeface="Nunito"/>
                <a:sym typeface="Nunito"/>
              </a:rPr>
              <a:t>Email us: </a:t>
            </a:r>
            <a:r>
              <a:rPr lang="en-CA" sz="23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info@credentialengine.org</a:t>
            </a:r>
            <a:br>
              <a:rPr lang="en-CA" sz="2300">
                <a:latin typeface="Nunito"/>
                <a:ea typeface="Nunito"/>
                <a:cs typeface="Nunito"/>
                <a:sym typeface="Nunito"/>
              </a:rPr>
            </a:br>
            <a:r>
              <a:rPr lang="en-CA" sz="2300">
                <a:latin typeface="Nunito"/>
                <a:ea typeface="Nunito"/>
                <a:cs typeface="Nunito"/>
                <a:sym typeface="Nunito"/>
              </a:rPr>
              <a:t>Technical Information: </a:t>
            </a:r>
            <a:r>
              <a:rPr lang="en-CA" sz="23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credreg.net</a:t>
            </a:r>
            <a:r>
              <a:rPr lang="en-CA" sz="2300">
                <a:latin typeface="Nunito"/>
                <a:ea typeface="Nunito"/>
                <a:cs typeface="Nunito"/>
                <a:sym typeface="Nunito"/>
              </a:rPr>
              <a:t>  </a:t>
            </a:r>
            <a:br>
              <a:rPr lang="en-CA" sz="2300">
                <a:latin typeface="Nunito"/>
                <a:ea typeface="Nunito"/>
                <a:cs typeface="Nunito"/>
                <a:sym typeface="Nunito"/>
              </a:rPr>
            </a:br>
            <a:r>
              <a:rPr lang="en-CA" sz="2300">
                <a:latin typeface="Nunito"/>
                <a:ea typeface="Nunito"/>
                <a:cs typeface="Nunito"/>
                <a:sym typeface="Nunito"/>
              </a:rPr>
              <a:t>Credential Finder: </a:t>
            </a:r>
            <a:r>
              <a:rPr lang="en-CA" sz="23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6"/>
              </a:rPr>
              <a:t>credentialfinder.org</a:t>
            </a:r>
            <a:r>
              <a:rPr lang="en-CA" sz="2300">
                <a:latin typeface="Nunito"/>
                <a:ea typeface="Nunito"/>
                <a:cs typeface="Nunito"/>
                <a:sym typeface="Nunito"/>
              </a:rPr>
              <a:t>   </a:t>
            </a:r>
            <a:br>
              <a:rPr lang="en-CA" sz="2300">
                <a:latin typeface="Nunito"/>
                <a:ea typeface="Nunito"/>
                <a:cs typeface="Nunito"/>
                <a:sym typeface="Nunito"/>
              </a:rPr>
            </a:br>
            <a:r>
              <a:rPr lang="en-CA" sz="2300">
                <a:latin typeface="Nunito"/>
                <a:ea typeface="Nunito"/>
                <a:cs typeface="Nunito"/>
                <a:sym typeface="Nunito"/>
              </a:rPr>
              <a:t>		</a:t>
            </a:r>
            <a:br>
              <a:rPr lang="en-CA" sz="2300">
                <a:latin typeface="Nunito"/>
                <a:ea typeface="Nunito"/>
                <a:cs typeface="Nunito"/>
                <a:sym typeface="Nunito"/>
              </a:rPr>
            </a:br>
            <a:r>
              <a:rPr lang="en-CA" sz="2300">
                <a:latin typeface="Nunito"/>
                <a:ea typeface="Nunito"/>
                <a:cs typeface="Nunito"/>
                <a:sym typeface="Nunito"/>
              </a:rPr>
              <a:t>Find @CredEngine on Social </a:t>
            </a:r>
            <a:r>
              <a:rPr lang="en-CA">
                <a:latin typeface="Nunito"/>
                <a:ea typeface="Nunito"/>
                <a:cs typeface="Nunito"/>
                <a:sym typeface="Nunito"/>
              </a:rPr>
              <a:t>Media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0" name="Google Shape;160;g33977f4f0ac_1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9617" y="4686263"/>
            <a:ext cx="3051003" cy="152573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3977f4f0ac_1_13"/>
          <p:cNvSpPr txBox="1"/>
          <p:nvPr/>
        </p:nvSpPr>
        <p:spPr>
          <a:xfrm>
            <a:off x="751226" y="1734825"/>
            <a:ext cx="11148300" cy="42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Phil Barker, CTDL Consultant to Credential Engine, Cetis LLP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8"/>
              </a:rPr>
              <a:t>phil.barker@pjjk.co.uk</a:t>
            </a:r>
            <a:r>
              <a:rPr lang="en-CA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Jeanne Kitchens, Chief Technology Services Officer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9"/>
              </a:rPr>
              <a:t>jkitchens@credentialengine.org</a:t>
            </a:r>
            <a:r>
              <a:rPr lang="en-CA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2" name="Google Shape;162;g33977f4f0ac_1_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1237" y="6283200"/>
            <a:ext cx="821288" cy="3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2024-07-18T16:29:18Z</dcterms:created>
  <dc:creator>Sybil Massey</dc:creator>
</cp:coreProperties>
</file>